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  <p:sldMasterId id="2147483890" r:id="rId8"/>
    <p:sldMasterId id="2147483904" r:id="rId9"/>
    <p:sldMasterId id="2147483916" r:id="rId10"/>
    <p:sldMasterId id="2147483928" r:id="rId11"/>
    <p:sldMasterId id="2147483940" r:id="rId12"/>
  </p:sldMasterIdLst>
  <p:notesMasterIdLst>
    <p:notesMasterId r:id="rId44"/>
  </p:notesMasterIdLst>
  <p:handoutMasterIdLst>
    <p:handoutMasterId r:id="rId45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EBEB"/>
    <a:srgbClr val="FFD1D1"/>
    <a:srgbClr val="B93443"/>
    <a:srgbClr val="BB0063"/>
    <a:srgbClr val="CB4555"/>
    <a:srgbClr val="A6B750"/>
    <a:srgbClr val="F7BF3A"/>
    <a:srgbClr val="8CC2F2"/>
    <a:srgbClr val="326886"/>
    <a:srgbClr val="1111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7586" autoAdjust="0"/>
  </p:normalViewPr>
  <p:slideViewPr>
    <p:cSldViewPr snapToGrid="0" snapToObjects="1">
      <p:cViewPr varScale="1">
        <p:scale>
          <a:sx n="108" d="100"/>
          <a:sy n="108" d="100"/>
        </p:scale>
        <p:origin x="-1170" y="-96"/>
      </p:cViewPr>
      <p:guideLst>
        <p:guide orient="horz" pos="3942"/>
        <p:guide/>
      </p:guideLst>
    </p:cSldViewPr>
  </p:slideViewPr>
  <p:outlineViewPr>
    <p:cViewPr>
      <p:scale>
        <a:sx n="33" d="100"/>
        <a:sy n="33" d="100"/>
      </p:scale>
      <p:origin x="0" y="137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1B26C-0BC7-4BE1-B8DE-277A663838FC}" type="doc">
      <dgm:prSet loTypeId="urn:microsoft.com/office/officeart/2005/8/layout/cycle4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3BD14EC3-01C6-4C0D-A9FB-D3B5CC397D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sv-SE" sz="1400" b="1" dirty="0">
              <a:solidFill>
                <a:schemeClr val="bg1"/>
              </a:solidFill>
            </a:rPr>
            <a:t>Program för e-samhälle</a:t>
          </a:r>
        </a:p>
        <a:p>
          <a:endParaRPr lang="sv-SE" sz="1400" b="1" dirty="0">
            <a:solidFill>
              <a:srgbClr val="000000"/>
            </a:solidFill>
          </a:endParaRPr>
        </a:p>
      </dgm:t>
    </dgm:pt>
    <dgm:pt modelId="{CBAD860E-3F63-4837-89CF-B892C7655672}" type="parTrans" cxnId="{165244B3-E6EE-4202-8595-B1318943B5A1}">
      <dgm:prSet/>
      <dgm:spPr/>
      <dgm:t>
        <a:bodyPr/>
        <a:lstStyle/>
        <a:p>
          <a:endParaRPr lang="sv-SE" sz="1400"/>
        </a:p>
      </dgm:t>
    </dgm:pt>
    <dgm:pt modelId="{D7426305-DCC5-4A2B-9F83-81B3DB8CC261}" type="sibTrans" cxnId="{165244B3-E6EE-4202-8595-B1318943B5A1}">
      <dgm:prSet/>
      <dgm:spPr/>
      <dgm:t>
        <a:bodyPr/>
        <a:lstStyle/>
        <a:p>
          <a:endParaRPr lang="sv-SE" sz="1400"/>
        </a:p>
      </dgm:t>
    </dgm:pt>
    <dgm:pt modelId="{4DAD9AA9-6AC3-4BD2-A0AE-14BDF0DFBCB7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400" dirty="0">
              <a:solidFill>
                <a:srgbClr val="000000"/>
              </a:solidFill>
            </a:rPr>
            <a:t> Program och   </a:t>
          </a:r>
          <a:br>
            <a:rPr lang="sv-SE" sz="1400" dirty="0">
              <a:solidFill>
                <a:srgbClr val="000000"/>
              </a:solidFill>
            </a:rPr>
          </a:br>
          <a:r>
            <a:rPr lang="sv-SE" sz="1400" dirty="0">
              <a:solidFill>
                <a:srgbClr val="000000"/>
              </a:solidFill>
            </a:rPr>
            <a:t>  handlingsplan för   </a:t>
          </a:r>
          <a:br>
            <a:rPr lang="sv-SE" sz="1400" dirty="0">
              <a:solidFill>
                <a:srgbClr val="000000"/>
              </a:solidFill>
            </a:rPr>
          </a:br>
          <a:r>
            <a:rPr lang="sv-SE" sz="1400" dirty="0">
              <a:solidFill>
                <a:srgbClr val="000000"/>
              </a:solidFill>
            </a:rPr>
            <a:t>  digitalisering</a:t>
          </a:r>
        </a:p>
      </dgm:t>
    </dgm:pt>
    <dgm:pt modelId="{B4D43EC3-5F45-4E4E-B26B-37BC9224F555}" type="sibTrans" cxnId="{F904F5E5-A5C0-4718-B725-6AC84CB0B81C}">
      <dgm:prSet/>
      <dgm:spPr/>
      <dgm:t>
        <a:bodyPr/>
        <a:lstStyle/>
        <a:p>
          <a:endParaRPr lang="sv-SE"/>
        </a:p>
      </dgm:t>
    </dgm:pt>
    <dgm:pt modelId="{C0232E9A-B9CC-414E-9C46-05D079D5C887}" type="parTrans" cxnId="{F904F5E5-A5C0-4718-B725-6AC84CB0B81C}">
      <dgm:prSet/>
      <dgm:spPr/>
      <dgm:t>
        <a:bodyPr/>
        <a:lstStyle/>
        <a:p>
          <a:endParaRPr lang="sv-SE"/>
        </a:p>
      </dgm:t>
    </dgm:pt>
    <dgm:pt modelId="{E3B1CBBF-2994-4063-842D-B33373F28A83}">
      <dgm:prSet phldrT="[Text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sv-SE" sz="1400" dirty="0">
            <a:solidFill>
              <a:srgbClr val="000000"/>
            </a:solidFill>
          </a:endParaRPr>
        </a:p>
      </dgm:t>
    </dgm:pt>
    <dgm:pt modelId="{045CA404-557D-40A7-A580-24519F18A07D}" type="sibTrans" cxnId="{C3F47757-4594-4ADC-BB83-BB5960257006}">
      <dgm:prSet/>
      <dgm:spPr/>
      <dgm:t>
        <a:bodyPr/>
        <a:lstStyle/>
        <a:p>
          <a:endParaRPr lang="sv-SE"/>
        </a:p>
      </dgm:t>
    </dgm:pt>
    <dgm:pt modelId="{5D8B06D0-7F2C-4299-A1B2-BDE8C16BC800}" type="parTrans" cxnId="{C3F47757-4594-4ADC-BB83-BB5960257006}">
      <dgm:prSet/>
      <dgm:spPr/>
      <dgm:t>
        <a:bodyPr/>
        <a:lstStyle/>
        <a:p>
          <a:endParaRPr lang="sv-SE"/>
        </a:p>
      </dgm:t>
    </dgm:pt>
    <dgm:pt modelId="{A914BCF0-D657-4478-A2A4-5942ED7C0353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400" dirty="0">
              <a:solidFill>
                <a:srgbClr val="000000"/>
              </a:solidFill>
            </a:rPr>
            <a:t> En del i ordinarie </a:t>
          </a:r>
          <a:br>
            <a:rPr lang="sv-SE" sz="1400" dirty="0">
              <a:solidFill>
                <a:srgbClr val="000000"/>
              </a:solidFill>
            </a:rPr>
          </a:br>
          <a:r>
            <a:rPr lang="sv-SE" sz="1400" dirty="0">
              <a:solidFill>
                <a:srgbClr val="000000"/>
              </a:solidFill>
            </a:rPr>
            <a:t>  budgetprocess </a:t>
          </a:r>
        </a:p>
      </dgm:t>
    </dgm:pt>
    <dgm:pt modelId="{66F666D6-2FFA-4FE5-93AD-EE85170E3734}" type="sibTrans" cxnId="{6611877A-0A3C-48BA-9D98-5BA0C622F193}">
      <dgm:prSet/>
      <dgm:spPr/>
      <dgm:t>
        <a:bodyPr/>
        <a:lstStyle/>
        <a:p>
          <a:endParaRPr lang="sv-SE"/>
        </a:p>
      </dgm:t>
    </dgm:pt>
    <dgm:pt modelId="{FFD0450D-8EA6-4D88-B482-AFA8DC2501B0}" type="parTrans" cxnId="{6611877A-0A3C-48BA-9D98-5BA0C622F193}">
      <dgm:prSet/>
      <dgm:spPr/>
      <dgm:t>
        <a:bodyPr/>
        <a:lstStyle/>
        <a:p>
          <a:endParaRPr lang="sv-SE"/>
        </a:p>
      </dgm:t>
    </dgm:pt>
    <dgm:pt modelId="{5C5A7001-E0DB-4081-A013-BD92FAA51F77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400" dirty="0">
              <a:solidFill>
                <a:srgbClr val="000000"/>
              </a:solidFill>
            </a:rPr>
            <a:t> Driver samlat stadens </a:t>
          </a:r>
          <a:br>
            <a:rPr lang="sv-SE" sz="1400" dirty="0">
              <a:solidFill>
                <a:srgbClr val="000000"/>
              </a:solidFill>
            </a:rPr>
          </a:br>
          <a:r>
            <a:rPr lang="sv-SE" sz="1400" dirty="0">
              <a:solidFill>
                <a:srgbClr val="000000"/>
              </a:solidFill>
            </a:rPr>
            <a:t>  digitala utveckling</a:t>
          </a:r>
        </a:p>
      </dgm:t>
    </dgm:pt>
    <dgm:pt modelId="{737AC787-0867-4178-B9DB-84316DDDEA30}" type="sibTrans" cxnId="{E14B58D6-9B1F-4177-8352-0DC76C382F05}">
      <dgm:prSet/>
      <dgm:spPr/>
      <dgm:t>
        <a:bodyPr/>
        <a:lstStyle/>
        <a:p>
          <a:endParaRPr lang="sv-SE"/>
        </a:p>
      </dgm:t>
    </dgm:pt>
    <dgm:pt modelId="{81A2E14E-73D4-4EDE-A789-515042B2442A}" type="parTrans" cxnId="{E14B58D6-9B1F-4177-8352-0DC76C382F05}">
      <dgm:prSet/>
      <dgm:spPr/>
      <dgm:t>
        <a:bodyPr/>
        <a:lstStyle/>
        <a:p>
          <a:endParaRPr lang="sv-SE"/>
        </a:p>
      </dgm:t>
    </dgm:pt>
    <dgm:pt modelId="{F901595A-CA25-401D-AE77-E8F8E9F73381}">
      <dgm:prSet phldrT="[Text]" custT="1"/>
      <dgm:spPr>
        <a:solidFill>
          <a:schemeClr val="bg1"/>
        </a:solid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pPr algn="ctr"/>
          <a:endParaRPr lang="sv-SE" sz="1600" b="1" dirty="0">
            <a:solidFill>
              <a:srgbClr val="000000"/>
            </a:solidFill>
          </a:endParaRPr>
        </a:p>
      </dgm:t>
    </dgm:pt>
    <dgm:pt modelId="{7427BCC2-B28A-45B6-88AF-CDC3067F0E99}" type="sibTrans" cxnId="{AAA3E927-E57C-4152-969E-9CE4CDCED078}">
      <dgm:prSet/>
      <dgm:spPr/>
      <dgm:t>
        <a:bodyPr/>
        <a:lstStyle/>
        <a:p>
          <a:endParaRPr lang="sv-SE" sz="1400"/>
        </a:p>
      </dgm:t>
    </dgm:pt>
    <dgm:pt modelId="{2A399DD8-15DD-4AE8-AC18-D52C3C3230D1}" type="parTrans" cxnId="{AAA3E927-E57C-4152-969E-9CE4CDCED078}">
      <dgm:prSet/>
      <dgm:spPr/>
      <dgm:t>
        <a:bodyPr/>
        <a:lstStyle/>
        <a:p>
          <a:endParaRPr lang="sv-SE" sz="1400"/>
        </a:p>
      </dgm:t>
    </dgm:pt>
    <dgm:pt modelId="{714227AD-8C07-42FC-8CEB-F1C370A42AF0}" type="pres">
      <dgm:prSet presAssocID="{2231B26C-0BC7-4BE1-B8DE-277A663838F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5C6B5A2-A32E-4772-86C7-33FCFFA665B5}" type="pres">
      <dgm:prSet presAssocID="{2231B26C-0BC7-4BE1-B8DE-277A663838FC}" presName="children" presStyleCnt="0"/>
      <dgm:spPr/>
      <dgm:t>
        <a:bodyPr/>
        <a:lstStyle/>
        <a:p>
          <a:endParaRPr lang="sv-SE"/>
        </a:p>
      </dgm:t>
    </dgm:pt>
    <dgm:pt modelId="{9D2B4887-B56E-46CC-B5EE-B77AFA8C3531}" type="pres">
      <dgm:prSet presAssocID="{2231B26C-0BC7-4BE1-B8DE-277A663838FC}" presName="child2group" presStyleCnt="0"/>
      <dgm:spPr/>
      <dgm:t>
        <a:bodyPr/>
        <a:lstStyle/>
        <a:p>
          <a:endParaRPr lang="sv-SE"/>
        </a:p>
      </dgm:t>
    </dgm:pt>
    <dgm:pt modelId="{A008538D-2644-4DCC-B23C-F8EF8BB442FE}" type="pres">
      <dgm:prSet presAssocID="{2231B26C-0BC7-4BE1-B8DE-277A663838FC}" presName="child2" presStyleLbl="bgAcc1" presStyleIdx="0" presStyleCnt="1" custScaleX="140709" custScaleY="124499" custLinFactNeighborX="44333" custLinFactNeighborY="23587"/>
      <dgm:spPr/>
      <dgm:t>
        <a:bodyPr/>
        <a:lstStyle/>
        <a:p>
          <a:endParaRPr lang="sv-SE"/>
        </a:p>
      </dgm:t>
    </dgm:pt>
    <dgm:pt modelId="{E12D73A3-E4D0-40E8-B94D-3EA238F9A3C5}" type="pres">
      <dgm:prSet presAssocID="{2231B26C-0BC7-4BE1-B8DE-277A663838FC}" presName="child2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DAD2A7B-B721-4CA5-A050-B11FB3224CDC}" type="pres">
      <dgm:prSet presAssocID="{2231B26C-0BC7-4BE1-B8DE-277A663838FC}" presName="childPlaceholder" presStyleCnt="0"/>
      <dgm:spPr/>
      <dgm:t>
        <a:bodyPr/>
        <a:lstStyle/>
        <a:p>
          <a:endParaRPr lang="sv-SE"/>
        </a:p>
      </dgm:t>
    </dgm:pt>
    <dgm:pt modelId="{B8EEA82C-8283-40DF-A326-FF1266F56379}" type="pres">
      <dgm:prSet presAssocID="{2231B26C-0BC7-4BE1-B8DE-277A663838FC}" presName="circle" presStyleCnt="0"/>
      <dgm:spPr/>
      <dgm:t>
        <a:bodyPr/>
        <a:lstStyle/>
        <a:p>
          <a:endParaRPr lang="sv-SE"/>
        </a:p>
      </dgm:t>
    </dgm:pt>
    <dgm:pt modelId="{E1BA8C5F-1468-4B37-9F85-E16A18865C28}" type="pres">
      <dgm:prSet presAssocID="{2231B26C-0BC7-4BE1-B8DE-277A663838F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04EB39-0B46-493E-BA4D-5F6AFF6C109C}" type="pres">
      <dgm:prSet presAssocID="{2231B26C-0BC7-4BE1-B8DE-277A663838F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F793B95-D3BB-4061-995C-7B11DEDA0779}" type="pres">
      <dgm:prSet presAssocID="{2231B26C-0BC7-4BE1-B8DE-277A663838FC}" presName="quadrant3" presStyleLbl="node1" presStyleIdx="2" presStyleCnt="4">
        <dgm:presLayoutVars>
          <dgm:chMax val="1"/>
          <dgm:bulletEnabled val="1"/>
        </dgm:presLayoutVars>
      </dgm:prSet>
      <dgm:spPr>
        <a:solidFill>
          <a:schemeClr val="bg1"/>
        </a:solid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endParaRPr lang="sv-SE"/>
        </a:p>
      </dgm:t>
    </dgm:pt>
    <dgm:pt modelId="{497FD36D-0ED1-4E82-8620-3BEADB6195D0}" type="pres">
      <dgm:prSet presAssocID="{2231B26C-0BC7-4BE1-B8DE-277A663838FC}" presName="quadrant4" presStyleLbl="node1" presStyleIdx="3" presStyleCnt="4">
        <dgm:presLayoutVars>
          <dgm:chMax val="1"/>
          <dgm:bulletEnabled val="1"/>
        </dgm:presLayoutVars>
      </dgm:prSet>
      <dgm:spPr>
        <a:solidFill>
          <a:schemeClr val="bg1"/>
        </a:solid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endParaRPr lang="sv-SE"/>
        </a:p>
      </dgm:t>
    </dgm:pt>
    <dgm:pt modelId="{B5FE2231-C4AC-45C8-8DD9-ABD895E46262}" type="pres">
      <dgm:prSet presAssocID="{2231B26C-0BC7-4BE1-B8DE-277A663838FC}" presName="quadrantPlaceholder" presStyleCnt="0"/>
      <dgm:spPr/>
      <dgm:t>
        <a:bodyPr/>
        <a:lstStyle/>
        <a:p>
          <a:endParaRPr lang="sv-SE"/>
        </a:p>
      </dgm:t>
    </dgm:pt>
    <dgm:pt modelId="{359057DE-995D-4F3C-A24C-0373B3ACED28}" type="pres">
      <dgm:prSet presAssocID="{2231B26C-0BC7-4BE1-B8DE-277A663838FC}" presName="center1" presStyleLbl="fgShp" presStyleIdx="0" presStyleCnt="2" custScaleX="16363" custScaleY="110009" custLinFactX="-333075" custLinFactY="-7954" custLinFactNeighborX="-400000" custLinFactNeighborY="-100000"/>
      <dgm:spPr>
        <a:noFill/>
      </dgm:spPr>
      <dgm:t>
        <a:bodyPr/>
        <a:lstStyle/>
        <a:p>
          <a:endParaRPr lang="sv-SE"/>
        </a:p>
      </dgm:t>
    </dgm:pt>
    <dgm:pt modelId="{77288771-EF8B-4691-B7CC-89794C29DDE3}" type="pres">
      <dgm:prSet presAssocID="{2231B26C-0BC7-4BE1-B8DE-277A663838FC}" presName="center2" presStyleLbl="fgShp" presStyleIdx="1" presStyleCnt="2" custFlipHor="1" custScaleX="16363" custScaleY="38866" custLinFactX="-400000" custLinFactNeighborX="-452459" custLinFactNeighborY="-25599"/>
      <dgm:spPr>
        <a:prstGeom prst="rect">
          <a:avLst/>
        </a:prstGeom>
        <a:noFill/>
      </dgm:spPr>
      <dgm:t>
        <a:bodyPr/>
        <a:lstStyle/>
        <a:p>
          <a:endParaRPr lang="sv-SE"/>
        </a:p>
      </dgm:t>
    </dgm:pt>
  </dgm:ptLst>
  <dgm:cxnLst>
    <dgm:cxn modelId="{B321886A-98D3-4B65-9BE4-B960514DFBA5}" type="presOf" srcId="{E3B1CBBF-2994-4063-842D-B33373F28A83}" destId="{A008538D-2644-4DCC-B23C-F8EF8BB442FE}" srcOrd="0" destOrd="3" presId="urn:microsoft.com/office/officeart/2005/8/layout/cycle4"/>
    <dgm:cxn modelId="{6611877A-0A3C-48BA-9D98-5BA0C622F193}" srcId="{3BD14EC3-01C6-4C0D-A9FB-D3B5CC397DC8}" destId="{A914BCF0-D657-4478-A2A4-5942ED7C0353}" srcOrd="2" destOrd="0" parTransId="{FFD0450D-8EA6-4D88-B482-AFA8DC2501B0}" sibTransId="{66F666D6-2FFA-4FE5-93AD-EE85170E3734}"/>
    <dgm:cxn modelId="{F904F5E5-A5C0-4718-B725-6AC84CB0B81C}" srcId="{3BD14EC3-01C6-4C0D-A9FB-D3B5CC397DC8}" destId="{4DAD9AA9-6AC3-4BD2-A0AE-14BDF0DFBCB7}" srcOrd="0" destOrd="0" parTransId="{C0232E9A-B9CC-414E-9C46-05D079D5C887}" sibTransId="{B4D43EC3-5F45-4E4E-B26B-37BC9224F555}"/>
    <dgm:cxn modelId="{751DE502-B142-4BF1-A76A-3E7FD09FE422}" type="presOf" srcId="{4DAD9AA9-6AC3-4BD2-A0AE-14BDF0DFBCB7}" destId="{E12D73A3-E4D0-40E8-B94D-3EA238F9A3C5}" srcOrd="1" destOrd="0" presId="urn:microsoft.com/office/officeart/2005/8/layout/cycle4"/>
    <dgm:cxn modelId="{BCFD87F6-DB83-45F8-BCC0-5544EB255EF9}" type="presOf" srcId="{F901595A-CA25-401D-AE77-E8F8E9F73381}" destId="{E1BA8C5F-1468-4B37-9F85-E16A18865C28}" srcOrd="0" destOrd="0" presId="urn:microsoft.com/office/officeart/2005/8/layout/cycle4"/>
    <dgm:cxn modelId="{C3F47757-4594-4ADC-BB83-BB5960257006}" srcId="{3BD14EC3-01C6-4C0D-A9FB-D3B5CC397DC8}" destId="{E3B1CBBF-2994-4063-842D-B33373F28A83}" srcOrd="3" destOrd="0" parTransId="{5D8B06D0-7F2C-4299-A1B2-BDE8C16BC800}" sibTransId="{045CA404-557D-40A7-A580-24519F18A07D}"/>
    <dgm:cxn modelId="{E14B58D6-9B1F-4177-8352-0DC76C382F05}" srcId="{3BD14EC3-01C6-4C0D-A9FB-D3B5CC397DC8}" destId="{5C5A7001-E0DB-4081-A013-BD92FAA51F77}" srcOrd="1" destOrd="0" parTransId="{81A2E14E-73D4-4EDE-A789-515042B2442A}" sibTransId="{737AC787-0867-4178-B9DB-84316DDDEA30}"/>
    <dgm:cxn modelId="{165244B3-E6EE-4202-8595-B1318943B5A1}" srcId="{2231B26C-0BC7-4BE1-B8DE-277A663838FC}" destId="{3BD14EC3-01C6-4C0D-A9FB-D3B5CC397DC8}" srcOrd="1" destOrd="0" parTransId="{CBAD860E-3F63-4837-89CF-B892C7655672}" sibTransId="{D7426305-DCC5-4A2B-9F83-81B3DB8CC261}"/>
    <dgm:cxn modelId="{E78620C4-F834-43BE-B4AA-1BE0DC317900}" type="presOf" srcId="{4DAD9AA9-6AC3-4BD2-A0AE-14BDF0DFBCB7}" destId="{A008538D-2644-4DCC-B23C-F8EF8BB442FE}" srcOrd="0" destOrd="0" presId="urn:microsoft.com/office/officeart/2005/8/layout/cycle4"/>
    <dgm:cxn modelId="{D8684E93-F58C-4AE7-9C10-B9D8868B10C9}" type="presOf" srcId="{3BD14EC3-01C6-4C0D-A9FB-D3B5CC397DC8}" destId="{1704EB39-0B46-493E-BA4D-5F6AFF6C109C}" srcOrd="0" destOrd="0" presId="urn:microsoft.com/office/officeart/2005/8/layout/cycle4"/>
    <dgm:cxn modelId="{BCB998A2-E4C3-4FAF-9402-479B7C11D526}" type="presOf" srcId="{A914BCF0-D657-4478-A2A4-5942ED7C0353}" destId="{E12D73A3-E4D0-40E8-B94D-3EA238F9A3C5}" srcOrd="1" destOrd="2" presId="urn:microsoft.com/office/officeart/2005/8/layout/cycle4"/>
    <dgm:cxn modelId="{EE4881E9-51A5-41FF-B9BD-2DB060F5CDD1}" type="presOf" srcId="{A914BCF0-D657-4478-A2A4-5942ED7C0353}" destId="{A008538D-2644-4DCC-B23C-F8EF8BB442FE}" srcOrd="0" destOrd="2" presId="urn:microsoft.com/office/officeart/2005/8/layout/cycle4"/>
    <dgm:cxn modelId="{AAA3E927-E57C-4152-969E-9CE4CDCED078}" srcId="{2231B26C-0BC7-4BE1-B8DE-277A663838FC}" destId="{F901595A-CA25-401D-AE77-E8F8E9F73381}" srcOrd="0" destOrd="0" parTransId="{2A399DD8-15DD-4AE8-AC18-D52C3C3230D1}" sibTransId="{7427BCC2-B28A-45B6-88AF-CDC3067F0E99}"/>
    <dgm:cxn modelId="{90CD1F4F-BE43-49F5-B04D-4C3AC1D3313A}" type="presOf" srcId="{2231B26C-0BC7-4BE1-B8DE-277A663838FC}" destId="{714227AD-8C07-42FC-8CEB-F1C370A42AF0}" srcOrd="0" destOrd="0" presId="urn:microsoft.com/office/officeart/2005/8/layout/cycle4"/>
    <dgm:cxn modelId="{8A5B10D1-8DB7-4E59-8B28-212C5AEA2BCD}" type="presOf" srcId="{E3B1CBBF-2994-4063-842D-B33373F28A83}" destId="{E12D73A3-E4D0-40E8-B94D-3EA238F9A3C5}" srcOrd="1" destOrd="3" presId="urn:microsoft.com/office/officeart/2005/8/layout/cycle4"/>
    <dgm:cxn modelId="{F90EA7EC-1889-4810-9FF3-2A970922AE89}" type="presOf" srcId="{5C5A7001-E0DB-4081-A013-BD92FAA51F77}" destId="{E12D73A3-E4D0-40E8-B94D-3EA238F9A3C5}" srcOrd="1" destOrd="1" presId="urn:microsoft.com/office/officeart/2005/8/layout/cycle4"/>
    <dgm:cxn modelId="{DC264847-4D0E-4CFB-BFBF-9808D649F3EA}" type="presOf" srcId="{5C5A7001-E0DB-4081-A013-BD92FAA51F77}" destId="{A008538D-2644-4DCC-B23C-F8EF8BB442FE}" srcOrd="0" destOrd="1" presId="urn:microsoft.com/office/officeart/2005/8/layout/cycle4"/>
    <dgm:cxn modelId="{313D97D8-DFAE-41D5-890E-7F07854DAAC8}" type="presParOf" srcId="{714227AD-8C07-42FC-8CEB-F1C370A42AF0}" destId="{35C6B5A2-A32E-4772-86C7-33FCFFA665B5}" srcOrd="0" destOrd="0" presId="urn:microsoft.com/office/officeart/2005/8/layout/cycle4"/>
    <dgm:cxn modelId="{01E92434-44E7-4773-B8E6-D6FE4A250154}" type="presParOf" srcId="{35C6B5A2-A32E-4772-86C7-33FCFFA665B5}" destId="{9D2B4887-B56E-46CC-B5EE-B77AFA8C3531}" srcOrd="0" destOrd="0" presId="urn:microsoft.com/office/officeart/2005/8/layout/cycle4"/>
    <dgm:cxn modelId="{9696AAB8-BDF0-454B-8369-16528F404758}" type="presParOf" srcId="{9D2B4887-B56E-46CC-B5EE-B77AFA8C3531}" destId="{A008538D-2644-4DCC-B23C-F8EF8BB442FE}" srcOrd="0" destOrd="0" presId="urn:microsoft.com/office/officeart/2005/8/layout/cycle4"/>
    <dgm:cxn modelId="{D4292F85-863E-4635-86C9-433418C630B5}" type="presParOf" srcId="{9D2B4887-B56E-46CC-B5EE-B77AFA8C3531}" destId="{E12D73A3-E4D0-40E8-B94D-3EA238F9A3C5}" srcOrd="1" destOrd="0" presId="urn:microsoft.com/office/officeart/2005/8/layout/cycle4"/>
    <dgm:cxn modelId="{C6EA9865-4587-4445-BE11-8B60D4D7D057}" type="presParOf" srcId="{35C6B5A2-A32E-4772-86C7-33FCFFA665B5}" destId="{7DAD2A7B-B721-4CA5-A050-B11FB3224CDC}" srcOrd="1" destOrd="0" presId="urn:microsoft.com/office/officeart/2005/8/layout/cycle4"/>
    <dgm:cxn modelId="{ABD63591-EF70-49F1-959E-3B48CEFBBFB0}" type="presParOf" srcId="{714227AD-8C07-42FC-8CEB-F1C370A42AF0}" destId="{B8EEA82C-8283-40DF-A326-FF1266F56379}" srcOrd="1" destOrd="0" presId="urn:microsoft.com/office/officeart/2005/8/layout/cycle4"/>
    <dgm:cxn modelId="{E4AA7216-77D0-4907-B08B-3E52B46DE9F8}" type="presParOf" srcId="{B8EEA82C-8283-40DF-A326-FF1266F56379}" destId="{E1BA8C5F-1468-4B37-9F85-E16A18865C28}" srcOrd="0" destOrd="0" presId="urn:microsoft.com/office/officeart/2005/8/layout/cycle4"/>
    <dgm:cxn modelId="{2AF6A932-826E-4CFB-8888-C659BB2F053A}" type="presParOf" srcId="{B8EEA82C-8283-40DF-A326-FF1266F56379}" destId="{1704EB39-0B46-493E-BA4D-5F6AFF6C109C}" srcOrd="1" destOrd="0" presId="urn:microsoft.com/office/officeart/2005/8/layout/cycle4"/>
    <dgm:cxn modelId="{2615904C-A015-4771-9F77-32D7B34B34D2}" type="presParOf" srcId="{B8EEA82C-8283-40DF-A326-FF1266F56379}" destId="{5F793B95-D3BB-4061-995C-7B11DEDA0779}" srcOrd="2" destOrd="0" presId="urn:microsoft.com/office/officeart/2005/8/layout/cycle4"/>
    <dgm:cxn modelId="{77A64F26-33F3-4C52-B777-E8CD7BA15C61}" type="presParOf" srcId="{B8EEA82C-8283-40DF-A326-FF1266F56379}" destId="{497FD36D-0ED1-4E82-8620-3BEADB6195D0}" srcOrd="3" destOrd="0" presId="urn:microsoft.com/office/officeart/2005/8/layout/cycle4"/>
    <dgm:cxn modelId="{ABBF43D4-FCC6-483D-AD2F-EB9E55E6394C}" type="presParOf" srcId="{B8EEA82C-8283-40DF-A326-FF1266F56379}" destId="{B5FE2231-C4AC-45C8-8DD9-ABD895E46262}" srcOrd="4" destOrd="0" presId="urn:microsoft.com/office/officeart/2005/8/layout/cycle4"/>
    <dgm:cxn modelId="{74407949-95B0-41AB-91DE-CCFF1B3ED893}" type="presParOf" srcId="{714227AD-8C07-42FC-8CEB-F1C370A42AF0}" destId="{359057DE-995D-4F3C-A24C-0373B3ACED28}" srcOrd="2" destOrd="0" presId="urn:microsoft.com/office/officeart/2005/8/layout/cycle4"/>
    <dgm:cxn modelId="{A9A64ABA-19C7-4EA7-B3CB-404DB8FA1FFC}" type="presParOf" srcId="{714227AD-8C07-42FC-8CEB-F1C370A42AF0}" destId="{77288771-EF8B-4691-B7CC-89794C29DDE3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1B26C-0BC7-4BE1-B8DE-277A663838FC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F901595A-CA25-401D-AE77-E8F8E9F73381}">
      <dgm:prSet phldrT="[Text]" custT="1"/>
      <dgm:spPr/>
      <dgm:t>
        <a:bodyPr/>
        <a:lstStyle/>
        <a:p>
          <a:pPr algn="l"/>
          <a:r>
            <a:rPr lang="sv-SE" sz="1400" b="1" dirty="0">
              <a:solidFill>
                <a:schemeClr val="tx1">
                  <a:lumMod val="50000"/>
                </a:schemeClr>
              </a:solidFill>
            </a:rPr>
            <a:t>Program för </a:t>
          </a:r>
          <a:r>
            <a:rPr lang="sv-SE" sz="1400" b="1" dirty="0" err="1">
              <a:solidFill>
                <a:schemeClr val="tx1">
                  <a:lumMod val="50000"/>
                </a:schemeClr>
              </a:solidFill>
            </a:rPr>
            <a:t>medborgar-service</a:t>
          </a:r>
          <a:endParaRPr lang="sv-SE" sz="1400" b="1" dirty="0">
            <a:solidFill>
              <a:schemeClr val="tx1">
                <a:lumMod val="50000"/>
              </a:schemeClr>
            </a:solidFill>
          </a:endParaRPr>
        </a:p>
        <a:p>
          <a:pPr algn="ctr"/>
          <a:endParaRPr lang="sv-SE" sz="1400" b="1" dirty="0"/>
        </a:p>
      </dgm:t>
    </dgm:pt>
    <dgm:pt modelId="{2A399DD8-15DD-4AE8-AC18-D52C3C3230D1}" type="parTrans" cxnId="{AAA3E927-E57C-4152-969E-9CE4CDCED078}">
      <dgm:prSet/>
      <dgm:spPr/>
      <dgm:t>
        <a:bodyPr/>
        <a:lstStyle/>
        <a:p>
          <a:endParaRPr lang="sv-SE" sz="1400"/>
        </a:p>
      </dgm:t>
    </dgm:pt>
    <dgm:pt modelId="{7427BCC2-B28A-45B6-88AF-CDC3067F0E99}" type="sibTrans" cxnId="{AAA3E927-E57C-4152-969E-9CE4CDCED078}">
      <dgm:prSet/>
      <dgm:spPr/>
      <dgm:t>
        <a:bodyPr/>
        <a:lstStyle/>
        <a:p>
          <a:endParaRPr lang="sv-SE" sz="1400"/>
        </a:p>
      </dgm:t>
    </dgm:pt>
    <dgm:pt modelId="{3BD14EC3-01C6-4C0D-A9FB-D3B5CC397DC8}">
      <dgm:prSet phldrT="[Text]" custT="1"/>
      <dgm:spPr/>
      <dgm:t>
        <a:bodyPr/>
        <a:lstStyle/>
        <a:p>
          <a:r>
            <a:rPr lang="sv-SE" sz="1400" b="1" dirty="0">
              <a:solidFill>
                <a:schemeClr val="tx1">
                  <a:lumMod val="50000"/>
                </a:schemeClr>
              </a:solidFill>
            </a:rPr>
            <a:t>Program för e-samhälle</a:t>
          </a:r>
        </a:p>
        <a:p>
          <a:endParaRPr lang="sv-SE" sz="1400" b="1" dirty="0"/>
        </a:p>
      </dgm:t>
    </dgm:pt>
    <dgm:pt modelId="{CBAD860E-3F63-4837-89CF-B892C7655672}" type="parTrans" cxnId="{165244B3-E6EE-4202-8595-B1318943B5A1}">
      <dgm:prSet/>
      <dgm:spPr/>
      <dgm:t>
        <a:bodyPr/>
        <a:lstStyle/>
        <a:p>
          <a:endParaRPr lang="sv-SE" sz="1400"/>
        </a:p>
      </dgm:t>
    </dgm:pt>
    <dgm:pt modelId="{D7426305-DCC5-4A2B-9F83-81B3DB8CC261}" type="sibTrans" cxnId="{165244B3-E6EE-4202-8595-B1318943B5A1}">
      <dgm:prSet/>
      <dgm:spPr/>
      <dgm:t>
        <a:bodyPr/>
        <a:lstStyle/>
        <a:p>
          <a:endParaRPr lang="sv-SE" sz="1400"/>
        </a:p>
      </dgm:t>
    </dgm:pt>
    <dgm:pt modelId="{D7E4852A-E45C-45D0-B17D-45DA3005914E}">
      <dgm:prSet phldrT="[Text]" custT="1"/>
      <dgm:spPr/>
      <dgm:t>
        <a:bodyPr/>
        <a:lstStyle/>
        <a:p>
          <a:pPr algn="l"/>
          <a:endParaRPr lang="sv-SE" sz="1400" b="1" dirty="0"/>
        </a:p>
        <a:p>
          <a:pPr algn="l"/>
          <a:r>
            <a:rPr lang="sv-SE" sz="1400" b="1" dirty="0"/>
            <a:t/>
          </a:r>
          <a:br>
            <a:rPr lang="sv-SE" sz="1400" b="1" dirty="0"/>
          </a:br>
          <a:r>
            <a:rPr lang="sv-SE" sz="1400" b="1" dirty="0">
              <a:solidFill>
                <a:schemeClr val="tx1">
                  <a:lumMod val="50000"/>
                </a:schemeClr>
              </a:solidFill>
            </a:rPr>
            <a:t>Program för intern service</a:t>
          </a:r>
        </a:p>
      </dgm:t>
    </dgm:pt>
    <dgm:pt modelId="{C4BD6A0C-50F7-4B42-89FC-D6357565BCDC}" type="parTrans" cxnId="{436382B7-23BC-426C-9183-5F3469BFB230}">
      <dgm:prSet/>
      <dgm:spPr/>
      <dgm:t>
        <a:bodyPr/>
        <a:lstStyle/>
        <a:p>
          <a:endParaRPr lang="sv-SE" sz="1400"/>
        </a:p>
      </dgm:t>
    </dgm:pt>
    <dgm:pt modelId="{6133540D-A3E1-488F-8B16-FBD52FB390F8}" type="sibTrans" cxnId="{436382B7-23BC-426C-9183-5F3469BFB230}">
      <dgm:prSet/>
      <dgm:spPr/>
      <dgm:t>
        <a:bodyPr/>
        <a:lstStyle/>
        <a:p>
          <a:endParaRPr lang="sv-SE" sz="1400"/>
        </a:p>
      </dgm:t>
    </dgm:pt>
    <dgm:pt modelId="{82F260DC-FF0A-4AFE-BE42-5400AE1DC7F9}">
      <dgm:prSet phldrT="[Text]" custT="1"/>
      <dgm:spPr/>
      <dgm:t>
        <a:bodyPr/>
        <a:lstStyle/>
        <a:p>
          <a:r>
            <a:rPr lang="sv-SE" sz="1400" b="0" dirty="0"/>
            <a:t>Intraservice</a:t>
          </a:r>
        </a:p>
      </dgm:t>
    </dgm:pt>
    <dgm:pt modelId="{8C07D088-B9A0-4EE4-B4FE-2103A6D4B166}" type="parTrans" cxnId="{18343622-3636-42D8-A2D5-CB2B1C271F01}">
      <dgm:prSet/>
      <dgm:spPr/>
      <dgm:t>
        <a:bodyPr/>
        <a:lstStyle/>
        <a:p>
          <a:endParaRPr lang="sv-SE" sz="1400"/>
        </a:p>
      </dgm:t>
    </dgm:pt>
    <dgm:pt modelId="{E5BC3CCA-F12B-4C81-B581-71FB39B0F661}" type="sibTrans" cxnId="{18343622-3636-42D8-A2D5-CB2B1C271F01}">
      <dgm:prSet/>
      <dgm:spPr/>
      <dgm:t>
        <a:bodyPr/>
        <a:lstStyle/>
        <a:p>
          <a:endParaRPr lang="sv-SE" sz="1400"/>
        </a:p>
      </dgm:t>
    </dgm:pt>
    <dgm:pt modelId="{BF11F61E-F3C5-48F0-B525-D4A8ED807D26}">
      <dgm:prSet phldrT="[Text]" custT="1"/>
      <dgm:spPr/>
      <dgm:t>
        <a:bodyPr/>
        <a:lstStyle/>
        <a:p>
          <a:r>
            <a:rPr lang="sv-SE" sz="1400" dirty="0"/>
            <a:t>E-tjänstutveckling</a:t>
          </a:r>
        </a:p>
      </dgm:t>
    </dgm:pt>
    <dgm:pt modelId="{7D64547F-C41E-4BD4-BF7C-DF3F839387E6}" type="parTrans" cxnId="{C6246694-EDD5-4E7D-8342-5B9C906693E2}">
      <dgm:prSet/>
      <dgm:spPr/>
      <dgm:t>
        <a:bodyPr/>
        <a:lstStyle/>
        <a:p>
          <a:endParaRPr lang="sv-SE"/>
        </a:p>
      </dgm:t>
    </dgm:pt>
    <dgm:pt modelId="{C1667E61-6471-4D45-87CB-A12468FDD8C3}" type="sibTrans" cxnId="{C6246694-EDD5-4E7D-8342-5B9C906693E2}">
      <dgm:prSet/>
      <dgm:spPr/>
      <dgm:t>
        <a:bodyPr/>
        <a:lstStyle/>
        <a:p>
          <a:endParaRPr lang="sv-SE"/>
        </a:p>
      </dgm:t>
    </dgm:pt>
    <dgm:pt modelId="{D4D2C528-664D-4D7D-8116-0574516A946B}">
      <dgm:prSet phldrT="[Text]" custT="1"/>
      <dgm:spPr/>
      <dgm:t>
        <a:bodyPr/>
        <a:lstStyle/>
        <a:p>
          <a:r>
            <a:rPr lang="sv-SE" sz="1400" dirty="0"/>
            <a:t>E-demokrati</a:t>
          </a:r>
        </a:p>
      </dgm:t>
    </dgm:pt>
    <dgm:pt modelId="{AB78DFED-FB96-472C-8561-C26097CAC102}" type="parTrans" cxnId="{59C7A51E-559D-43C9-8E29-2CE0D31F5013}">
      <dgm:prSet/>
      <dgm:spPr/>
      <dgm:t>
        <a:bodyPr/>
        <a:lstStyle/>
        <a:p>
          <a:endParaRPr lang="sv-SE"/>
        </a:p>
      </dgm:t>
    </dgm:pt>
    <dgm:pt modelId="{8CCBC8DF-18DF-4B02-860D-8241BDB74246}" type="sibTrans" cxnId="{59C7A51E-559D-43C9-8E29-2CE0D31F5013}">
      <dgm:prSet/>
      <dgm:spPr/>
      <dgm:t>
        <a:bodyPr/>
        <a:lstStyle/>
        <a:p>
          <a:endParaRPr lang="sv-SE"/>
        </a:p>
      </dgm:t>
    </dgm:pt>
    <dgm:pt modelId="{C80FC67A-9E9B-4948-AA30-C8768548F9E3}">
      <dgm:prSet phldrT="[Text]" custT="1"/>
      <dgm:spPr/>
      <dgm:t>
        <a:bodyPr/>
        <a:lstStyle/>
        <a:p>
          <a:r>
            <a:rPr lang="sv-SE" sz="1400" dirty="0"/>
            <a:t>Interna tjänster och service</a:t>
          </a:r>
        </a:p>
      </dgm:t>
    </dgm:pt>
    <dgm:pt modelId="{612788A4-E7AF-4E73-B635-58467F422450}" type="parTrans" cxnId="{A4A7ACCA-A0F2-4676-B079-ECB088C339DD}">
      <dgm:prSet/>
      <dgm:spPr/>
      <dgm:t>
        <a:bodyPr/>
        <a:lstStyle/>
        <a:p>
          <a:endParaRPr lang="sv-SE"/>
        </a:p>
      </dgm:t>
    </dgm:pt>
    <dgm:pt modelId="{5A8D51AD-4B29-4C3B-A1D3-AB4CF4B350E3}" type="sibTrans" cxnId="{A4A7ACCA-A0F2-4676-B079-ECB088C339DD}">
      <dgm:prSet/>
      <dgm:spPr/>
      <dgm:t>
        <a:bodyPr/>
        <a:lstStyle/>
        <a:p>
          <a:endParaRPr lang="sv-SE"/>
        </a:p>
      </dgm:t>
    </dgm:pt>
    <dgm:pt modelId="{68472EE0-EF6E-4532-9CC2-7433F0F72BCA}">
      <dgm:prSet phldrT="[Text]" custT="1"/>
      <dgm:spPr/>
      <dgm:t>
        <a:bodyPr/>
        <a:lstStyle/>
        <a:p>
          <a:r>
            <a:rPr lang="sv-SE" sz="1400" dirty="0"/>
            <a:t>Kontaktcenter – en väg in</a:t>
          </a:r>
        </a:p>
      </dgm:t>
    </dgm:pt>
    <dgm:pt modelId="{79E70C5F-A8DE-4A30-BA9C-0AEC6C383041}" type="parTrans" cxnId="{6D0B1F51-A40D-4228-93F8-074BDAF5EBAA}">
      <dgm:prSet/>
      <dgm:spPr/>
      <dgm:t>
        <a:bodyPr/>
        <a:lstStyle/>
        <a:p>
          <a:endParaRPr lang="sv-SE"/>
        </a:p>
      </dgm:t>
    </dgm:pt>
    <dgm:pt modelId="{9FD2A839-C134-493E-95B9-E6B8E28C4F03}" type="sibTrans" cxnId="{6D0B1F51-A40D-4228-93F8-074BDAF5EBAA}">
      <dgm:prSet/>
      <dgm:spPr/>
      <dgm:t>
        <a:bodyPr/>
        <a:lstStyle/>
        <a:p>
          <a:endParaRPr lang="sv-SE"/>
        </a:p>
      </dgm:t>
    </dgm:pt>
    <dgm:pt modelId="{F9CE1904-FD51-4045-9E63-07E86A4A7BB1}">
      <dgm:prSet phldrT="[Text]" custT="1"/>
      <dgm:spPr/>
      <dgm:t>
        <a:bodyPr/>
        <a:lstStyle/>
        <a:p>
          <a:r>
            <a:rPr lang="sv-SE" sz="1400" dirty="0" err="1"/>
            <a:t>goteborg.se</a:t>
          </a:r>
          <a:endParaRPr lang="sv-SE" sz="1400" dirty="0"/>
        </a:p>
      </dgm:t>
    </dgm:pt>
    <dgm:pt modelId="{1CEFB518-3147-44A6-A139-6677A1D045E0}" type="parTrans" cxnId="{769549D3-2ADD-4DB5-B078-000E6CFB939E}">
      <dgm:prSet/>
      <dgm:spPr/>
      <dgm:t>
        <a:bodyPr/>
        <a:lstStyle/>
        <a:p>
          <a:endParaRPr lang="sv-SE"/>
        </a:p>
      </dgm:t>
    </dgm:pt>
    <dgm:pt modelId="{85EF03B7-CB9B-4E52-AB74-13FC1DBFC093}" type="sibTrans" cxnId="{769549D3-2ADD-4DB5-B078-000E6CFB939E}">
      <dgm:prSet/>
      <dgm:spPr/>
      <dgm:t>
        <a:bodyPr/>
        <a:lstStyle/>
        <a:p>
          <a:endParaRPr lang="sv-SE"/>
        </a:p>
      </dgm:t>
    </dgm:pt>
    <dgm:pt modelId="{FB41BD95-10EB-4E05-B4B9-E8A3AA542477}">
      <dgm:prSet phldrT="[Text]" custT="1"/>
      <dgm:spPr/>
      <dgm:t>
        <a:bodyPr/>
        <a:lstStyle/>
        <a:p>
          <a:r>
            <a:rPr lang="sv-SE" sz="1400" dirty="0"/>
            <a:t>Målgrupper: boende, besökare företag. </a:t>
          </a:r>
        </a:p>
      </dgm:t>
    </dgm:pt>
    <dgm:pt modelId="{1B8C49EB-370F-4006-8A8E-CB9B2DEF7363}" type="parTrans" cxnId="{1ED4B282-80F0-4F6D-8AD2-AB639A3918DE}">
      <dgm:prSet/>
      <dgm:spPr/>
      <dgm:t>
        <a:bodyPr/>
        <a:lstStyle/>
        <a:p>
          <a:endParaRPr lang="sv-SE"/>
        </a:p>
      </dgm:t>
    </dgm:pt>
    <dgm:pt modelId="{56004537-F03C-49E0-BE55-69BEFB137832}" type="sibTrans" cxnId="{1ED4B282-80F0-4F6D-8AD2-AB639A3918DE}">
      <dgm:prSet/>
      <dgm:spPr/>
      <dgm:t>
        <a:bodyPr/>
        <a:lstStyle/>
        <a:p>
          <a:endParaRPr lang="sv-SE"/>
        </a:p>
      </dgm:t>
    </dgm:pt>
    <dgm:pt modelId="{BF06C8AB-70E5-4A50-A63B-413E817A4FE0}">
      <dgm:prSet phldrT="[Text]" custT="1"/>
      <dgm:spPr/>
      <dgm:t>
        <a:bodyPr/>
        <a:lstStyle/>
        <a:p>
          <a:r>
            <a:rPr lang="sv-SE" sz="1400" dirty="0"/>
            <a:t>Målgrupp: anställda i staden</a:t>
          </a:r>
        </a:p>
      </dgm:t>
    </dgm:pt>
    <dgm:pt modelId="{E1A9FBD0-56A8-4201-9DBF-C9DDEFDA78A2}" type="parTrans" cxnId="{9000C21E-22EF-4FAC-BF21-D0CB0CEA343F}">
      <dgm:prSet/>
      <dgm:spPr/>
      <dgm:t>
        <a:bodyPr/>
        <a:lstStyle/>
        <a:p>
          <a:endParaRPr lang="sv-SE"/>
        </a:p>
      </dgm:t>
    </dgm:pt>
    <dgm:pt modelId="{372E7297-22A5-497F-B246-5F37DEB69B82}" type="sibTrans" cxnId="{9000C21E-22EF-4FAC-BF21-D0CB0CEA343F}">
      <dgm:prSet/>
      <dgm:spPr/>
      <dgm:t>
        <a:bodyPr/>
        <a:lstStyle/>
        <a:p>
          <a:endParaRPr lang="sv-SE"/>
        </a:p>
      </dgm:t>
    </dgm:pt>
    <dgm:pt modelId="{047D5B6A-E2C3-4533-B1AD-97D9620343B7}">
      <dgm:prSet phldrT="[Text]" custT="1"/>
      <dgm:spPr/>
      <dgm:t>
        <a:bodyPr/>
        <a:lstStyle/>
        <a:p>
          <a:endParaRPr lang="sv-SE" sz="1400" dirty="0">
            <a:solidFill>
              <a:srgbClr val="000000"/>
            </a:solidFill>
          </a:endParaRPr>
        </a:p>
      </dgm:t>
    </dgm:pt>
    <dgm:pt modelId="{DE7EE434-B4AA-41FA-84CC-5348D8874F53}" type="parTrans" cxnId="{689256D0-9FCC-41E1-853D-5735C2578B79}">
      <dgm:prSet/>
      <dgm:spPr/>
      <dgm:t>
        <a:bodyPr/>
        <a:lstStyle/>
        <a:p>
          <a:endParaRPr lang="sv-SE"/>
        </a:p>
      </dgm:t>
    </dgm:pt>
    <dgm:pt modelId="{A79296DF-A2AB-4B0A-9783-957E308EAFCE}" type="sibTrans" cxnId="{689256D0-9FCC-41E1-853D-5735C2578B79}">
      <dgm:prSet/>
      <dgm:spPr/>
      <dgm:t>
        <a:bodyPr/>
        <a:lstStyle/>
        <a:p>
          <a:endParaRPr lang="sv-SE"/>
        </a:p>
      </dgm:t>
    </dgm:pt>
    <dgm:pt modelId="{4DAD9AA9-6AC3-4BD2-A0AE-14BDF0DFBCB7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sv-SE" sz="1400" dirty="0">
            <a:solidFill>
              <a:srgbClr val="000000"/>
            </a:solidFill>
          </a:endParaRPr>
        </a:p>
      </dgm:t>
    </dgm:pt>
    <dgm:pt modelId="{B4D43EC3-5F45-4E4E-B26B-37BC9224F555}" type="sibTrans" cxnId="{F904F5E5-A5C0-4718-B725-6AC84CB0B81C}">
      <dgm:prSet/>
      <dgm:spPr/>
      <dgm:t>
        <a:bodyPr/>
        <a:lstStyle/>
        <a:p>
          <a:endParaRPr lang="sv-SE"/>
        </a:p>
      </dgm:t>
    </dgm:pt>
    <dgm:pt modelId="{C0232E9A-B9CC-414E-9C46-05D079D5C887}" type="parTrans" cxnId="{F904F5E5-A5C0-4718-B725-6AC84CB0B81C}">
      <dgm:prSet/>
      <dgm:spPr/>
      <dgm:t>
        <a:bodyPr/>
        <a:lstStyle/>
        <a:p>
          <a:endParaRPr lang="sv-SE"/>
        </a:p>
      </dgm:t>
    </dgm:pt>
    <dgm:pt modelId="{E3B1CBBF-2994-4063-842D-B33373F28A83}">
      <dgm:prSet phldrT="[Text]" custT="1"/>
      <dgm:spPr/>
      <dgm:t>
        <a:bodyPr/>
        <a:lstStyle/>
        <a:p>
          <a:pPr marL="114300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v-SE" sz="1400" b="0" dirty="0"/>
            <a:t> Program och </a:t>
          </a:r>
          <a:br>
            <a:rPr lang="sv-SE" sz="1400" b="0" dirty="0"/>
          </a:br>
          <a:r>
            <a:rPr lang="sv-SE" sz="1400" b="0" dirty="0"/>
            <a:t>  handlingsplan för     </a:t>
          </a:r>
          <a:br>
            <a:rPr lang="sv-SE" sz="1400" b="0" dirty="0"/>
          </a:br>
          <a:r>
            <a:rPr lang="sv-SE" sz="1400" b="0" dirty="0"/>
            <a:t>  digitalisering</a:t>
          </a:r>
        </a:p>
      </dgm:t>
    </dgm:pt>
    <dgm:pt modelId="{045CA404-557D-40A7-A580-24519F18A07D}" type="sibTrans" cxnId="{C3F47757-4594-4ADC-BB83-BB5960257006}">
      <dgm:prSet/>
      <dgm:spPr/>
      <dgm:t>
        <a:bodyPr/>
        <a:lstStyle/>
        <a:p>
          <a:endParaRPr lang="sv-SE"/>
        </a:p>
      </dgm:t>
    </dgm:pt>
    <dgm:pt modelId="{5D8B06D0-7F2C-4299-A1B2-BDE8C16BC800}" type="parTrans" cxnId="{C3F47757-4594-4ADC-BB83-BB5960257006}">
      <dgm:prSet/>
      <dgm:spPr/>
      <dgm:t>
        <a:bodyPr/>
        <a:lstStyle/>
        <a:p>
          <a:endParaRPr lang="sv-SE"/>
        </a:p>
      </dgm:t>
    </dgm:pt>
    <dgm:pt modelId="{CF2311A6-2B6E-436E-9633-F52677369979}">
      <dgm:prSet phldrT="[Text]" custT="1"/>
      <dgm:spPr/>
      <dgm:t>
        <a:bodyPr/>
        <a:lstStyle/>
        <a:p>
          <a:r>
            <a:rPr lang="sv-SE" sz="1400" dirty="0"/>
            <a:t>Intern serviceleverans</a:t>
          </a:r>
        </a:p>
      </dgm:t>
    </dgm:pt>
    <dgm:pt modelId="{F4609165-D5C9-46D5-BF2A-32603E544916}" type="parTrans" cxnId="{2214876F-9BD9-460F-9A30-BA13DF9166D9}">
      <dgm:prSet/>
      <dgm:spPr/>
      <dgm:t>
        <a:bodyPr/>
        <a:lstStyle/>
        <a:p>
          <a:endParaRPr lang="sv-SE"/>
        </a:p>
      </dgm:t>
    </dgm:pt>
    <dgm:pt modelId="{C08D3864-33B9-43F5-A2ED-0C7E4A859749}" type="sibTrans" cxnId="{2214876F-9BD9-460F-9A30-BA13DF9166D9}">
      <dgm:prSet/>
      <dgm:spPr/>
      <dgm:t>
        <a:bodyPr/>
        <a:lstStyle/>
        <a:p>
          <a:endParaRPr lang="sv-SE"/>
        </a:p>
      </dgm:t>
    </dgm:pt>
    <dgm:pt modelId="{285862D6-216D-467A-9237-206105179ED8}">
      <dgm:prSet phldrT="[Text]"/>
      <dgm:spPr/>
      <dgm:t>
        <a:bodyPr/>
        <a:lstStyle/>
        <a:p>
          <a:endParaRPr lang="sv-SE" dirty="0"/>
        </a:p>
      </dgm:t>
    </dgm:pt>
    <dgm:pt modelId="{7E7E0FF1-94AA-45B4-94D7-AF5610AB7100}" type="sibTrans" cxnId="{CECEC5D7-F0A5-448B-8BB8-FE7934846693}">
      <dgm:prSet/>
      <dgm:spPr/>
      <dgm:t>
        <a:bodyPr/>
        <a:lstStyle/>
        <a:p>
          <a:endParaRPr lang="sv-SE"/>
        </a:p>
      </dgm:t>
    </dgm:pt>
    <dgm:pt modelId="{932D1512-D206-41F6-9C5F-0FB74076CFE1}" type="parTrans" cxnId="{CECEC5D7-F0A5-448B-8BB8-FE7934846693}">
      <dgm:prSet/>
      <dgm:spPr/>
      <dgm:t>
        <a:bodyPr/>
        <a:lstStyle/>
        <a:p>
          <a:endParaRPr lang="sv-SE"/>
        </a:p>
      </dgm:t>
    </dgm:pt>
    <dgm:pt modelId="{C3D24BFA-0A39-4D45-A416-1ADCA2A3FA09}">
      <dgm:prSet phldrT="[Text]" custT="1"/>
      <dgm:spPr/>
      <dgm:t>
        <a:bodyPr anchor="b" anchorCtr="0"/>
        <a:lstStyle/>
        <a:p>
          <a:pPr algn="l"/>
          <a:r>
            <a:rPr lang="sv-SE" sz="1400" dirty="0"/>
            <a:t>Lednings- och styrningsprinciper,</a:t>
          </a:r>
        </a:p>
      </dgm:t>
    </dgm:pt>
    <dgm:pt modelId="{F6E7F54E-CEC5-400E-8C8B-E41AE804E811}" type="sibTrans" cxnId="{5ADDA52A-B35C-4A3C-8087-E74D87528F1E}">
      <dgm:prSet/>
      <dgm:spPr/>
      <dgm:t>
        <a:bodyPr/>
        <a:lstStyle/>
        <a:p>
          <a:endParaRPr lang="sv-SE" sz="1400"/>
        </a:p>
      </dgm:t>
    </dgm:pt>
    <dgm:pt modelId="{A970FA08-EBBA-4D18-9D4D-4953DF05B388}" type="parTrans" cxnId="{5ADDA52A-B35C-4A3C-8087-E74D87528F1E}">
      <dgm:prSet/>
      <dgm:spPr/>
      <dgm:t>
        <a:bodyPr/>
        <a:lstStyle/>
        <a:p>
          <a:endParaRPr lang="sv-SE" sz="1400"/>
        </a:p>
      </dgm:t>
    </dgm:pt>
    <dgm:pt modelId="{664EB31D-435B-441E-B8B3-4606171BE867}">
      <dgm:prSet phldrT="[Text]" custT="1"/>
      <dgm:spPr/>
      <dgm:t>
        <a:bodyPr anchor="b" anchorCtr="0"/>
        <a:lstStyle/>
        <a:p>
          <a:pPr algn="l"/>
          <a:r>
            <a:rPr lang="sv-SE" sz="1400" dirty="0"/>
            <a:t>Målgrupp: Beslutsfattare  tjänstemän och politiker</a:t>
          </a:r>
        </a:p>
      </dgm:t>
    </dgm:pt>
    <dgm:pt modelId="{7C289868-DE2F-4926-9CA6-9A82DE26B5AE}" type="sibTrans" cxnId="{7FDA9A85-2C19-429C-A75B-2280D104013D}">
      <dgm:prSet/>
      <dgm:spPr/>
      <dgm:t>
        <a:bodyPr/>
        <a:lstStyle/>
        <a:p>
          <a:endParaRPr lang="sv-SE"/>
        </a:p>
      </dgm:t>
    </dgm:pt>
    <dgm:pt modelId="{89C5F082-13B8-4012-AC6E-BAA83FE132C2}" type="parTrans" cxnId="{7FDA9A85-2C19-429C-A75B-2280D104013D}">
      <dgm:prSet/>
      <dgm:spPr/>
      <dgm:t>
        <a:bodyPr/>
        <a:lstStyle/>
        <a:p>
          <a:endParaRPr lang="sv-SE"/>
        </a:p>
      </dgm:t>
    </dgm:pt>
    <dgm:pt modelId="{B28801A8-9CA8-4865-A129-FA7F7B7E86DC}">
      <dgm:prSet phldrT="[Text]" custT="1"/>
      <dgm:spPr/>
      <dgm:t>
        <a:bodyPr anchor="b" anchorCtr="0"/>
        <a:lstStyle/>
        <a:p>
          <a:pPr algn="l"/>
          <a:r>
            <a:rPr lang="sv-SE" sz="1400" dirty="0"/>
            <a:t>En del i ordinarie   budgetprocess</a:t>
          </a:r>
        </a:p>
      </dgm:t>
    </dgm:pt>
    <dgm:pt modelId="{DE9E19E2-A5A3-4465-B2C4-FFC9B21986B1}" type="sibTrans" cxnId="{A7D8290C-CF62-4247-9AE2-52EA241A154F}">
      <dgm:prSet/>
      <dgm:spPr/>
      <dgm:t>
        <a:bodyPr/>
        <a:lstStyle/>
        <a:p>
          <a:endParaRPr lang="sv-SE"/>
        </a:p>
      </dgm:t>
    </dgm:pt>
    <dgm:pt modelId="{D338554C-849C-4047-810D-556EFF3BF2F9}" type="parTrans" cxnId="{A7D8290C-CF62-4247-9AE2-52EA241A154F}">
      <dgm:prSet/>
      <dgm:spPr/>
      <dgm:t>
        <a:bodyPr/>
        <a:lstStyle/>
        <a:p>
          <a:endParaRPr lang="sv-SE"/>
        </a:p>
      </dgm:t>
    </dgm:pt>
    <dgm:pt modelId="{5E25FC01-3E19-4D42-8EC6-C1EA75364CD8}">
      <dgm:prSet phldrT="[Text]" custT="1"/>
      <dgm:spPr/>
      <dgm:t>
        <a:bodyPr anchor="b" anchorCtr="0"/>
        <a:lstStyle/>
        <a:p>
          <a:pPr algn="l"/>
          <a:r>
            <a:rPr lang="sv-SE" sz="1400" dirty="0"/>
            <a:t>Prioriterings- och beslutsprocess för gemensam utveckling </a:t>
          </a:r>
        </a:p>
      </dgm:t>
    </dgm:pt>
    <dgm:pt modelId="{D6F5049E-1314-487C-879D-A3C94D0765ED}" type="sibTrans" cxnId="{5C728A61-FC2E-4B02-8FA6-921CA7B4B0B4}">
      <dgm:prSet/>
      <dgm:spPr/>
      <dgm:t>
        <a:bodyPr/>
        <a:lstStyle/>
        <a:p>
          <a:endParaRPr lang="sv-SE"/>
        </a:p>
      </dgm:t>
    </dgm:pt>
    <dgm:pt modelId="{D0604D3C-C771-4CD2-A74D-5061BBB8A92A}" type="parTrans" cxnId="{5C728A61-FC2E-4B02-8FA6-921CA7B4B0B4}">
      <dgm:prSet/>
      <dgm:spPr/>
      <dgm:t>
        <a:bodyPr/>
        <a:lstStyle/>
        <a:p>
          <a:endParaRPr lang="sv-SE"/>
        </a:p>
      </dgm:t>
    </dgm:pt>
    <dgm:pt modelId="{F6E9B73B-1C1B-4843-ADBE-A666205ED421}">
      <dgm:prSet phldrT="[Text]" custT="1"/>
      <dgm:spPr/>
      <dgm:t>
        <a:bodyPr/>
        <a:lstStyle/>
        <a:p>
          <a:pPr algn="l"/>
          <a:endParaRPr lang="sv-SE" sz="1400" b="1" dirty="0"/>
        </a:p>
        <a:p>
          <a:pPr algn="l"/>
          <a:endParaRPr lang="sv-SE" sz="1400" b="1" dirty="0"/>
        </a:p>
        <a:p>
          <a:pPr algn="l"/>
          <a:r>
            <a:rPr lang="sv-SE" sz="1400" b="1" dirty="0">
              <a:solidFill>
                <a:schemeClr val="tx1">
                  <a:lumMod val="50000"/>
                </a:schemeClr>
              </a:solidFill>
            </a:rPr>
            <a:t>Riktlinjer för styrning av interna tjänster</a:t>
          </a:r>
        </a:p>
      </dgm:t>
    </dgm:pt>
    <dgm:pt modelId="{667550F0-A8B8-432B-81AE-97DA7C88EC0C}" type="sibTrans" cxnId="{819A8A12-4FB4-4F1B-AA26-4D5A8AEFB107}">
      <dgm:prSet/>
      <dgm:spPr/>
      <dgm:t>
        <a:bodyPr/>
        <a:lstStyle/>
        <a:p>
          <a:endParaRPr lang="sv-SE" sz="1400"/>
        </a:p>
      </dgm:t>
    </dgm:pt>
    <dgm:pt modelId="{3A6E96BC-F04A-44FD-9DF1-E5DB2EA4CCBF}" type="parTrans" cxnId="{819A8A12-4FB4-4F1B-AA26-4D5A8AEFB107}">
      <dgm:prSet/>
      <dgm:spPr/>
      <dgm:t>
        <a:bodyPr/>
        <a:lstStyle/>
        <a:p>
          <a:endParaRPr lang="sv-SE" sz="1400"/>
        </a:p>
      </dgm:t>
    </dgm:pt>
    <dgm:pt modelId="{55A58335-CA32-4405-89E2-9D9602C567BE}">
      <dgm:prSet phldrT="[Text]" custT="1"/>
      <dgm:spPr/>
      <dgm:t>
        <a:bodyPr/>
        <a:lstStyle/>
        <a:p>
          <a:r>
            <a:rPr lang="sv-SE" sz="1400" dirty="0"/>
            <a:t>Driver samlat stadens</a:t>
          </a:r>
          <a:br>
            <a:rPr lang="sv-SE" sz="1400" dirty="0"/>
          </a:br>
          <a:r>
            <a:rPr lang="sv-SE" sz="1400" dirty="0"/>
            <a:t>digitala utveckling</a:t>
          </a:r>
        </a:p>
      </dgm:t>
    </dgm:pt>
    <dgm:pt modelId="{BD09AF4C-AA67-4CAC-B60E-B2E89BC712F9}" type="parTrans" cxnId="{C6C1606E-977B-4C91-B5E4-C1E929EEBBA7}">
      <dgm:prSet/>
      <dgm:spPr/>
      <dgm:t>
        <a:bodyPr/>
        <a:lstStyle/>
        <a:p>
          <a:endParaRPr lang="sv-SE"/>
        </a:p>
      </dgm:t>
    </dgm:pt>
    <dgm:pt modelId="{040909B5-A0D4-49C3-9BC7-32979F2CA2FE}" type="sibTrans" cxnId="{C6C1606E-977B-4C91-B5E4-C1E929EEBBA7}">
      <dgm:prSet/>
      <dgm:spPr/>
      <dgm:t>
        <a:bodyPr/>
        <a:lstStyle/>
        <a:p>
          <a:endParaRPr lang="sv-SE"/>
        </a:p>
      </dgm:t>
    </dgm:pt>
    <dgm:pt modelId="{0B632E5A-FB69-494A-AC9B-8A9CF6353D76}">
      <dgm:prSet phldrT="[Text]" custT="1"/>
      <dgm:spPr/>
      <dgm:t>
        <a:bodyPr/>
        <a:lstStyle/>
        <a:p>
          <a:r>
            <a:rPr lang="sv-SE" sz="1400" dirty="0"/>
            <a:t>En del i ordinarie budgetprocess</a:t>
          </a:r>
        </a:p>
      </dgm:t>
    </dgm:pt>
    <dgm:pt modelId="{988E9734-199E-47EA-B547-ACB03626B673}" type="parTrans" cxnId="{E80A2A33-C275-43C4-B037-952EBC685172}">
      <dgm:prSet/>
      <dgm:spPr/>
      <dgm:t>
        <a:bodyPr/>
        <a:lstStyle/>
        <a:p>
          <a:endParaRPr lang="sv-SE"/>
        </a:p>
      </dgm:t>
    </dgm:pt>
    <dgm:pt modelId="{5C88C801-98E2-4C87-8B95-90DCD05715D1}" type="sibTrans" cxnId="{E80A2A33-C275-43C4-B037-952EBC685172}">
      <dgm:prSet/>
      <dgm:spPr/>
      <dgm:t>
        <a:bodyPr/>
        <a:lstStyle/>
        <a:p>
          <a:endParaRPr lang="sv-SE"/>
        </a:p>
      </dgm:t>
    </dgm:pt>
    <dgm:pt modelId="{F8C99EEA-5804-4C58-80C7-EE950C97F3EA}">
      <dgm:prSet phldrT="[Text]" custT="1"/>
      <dgm:spPr/>
      <dgm:t>
        <a:bodyPr/>
        <a:lstStyle/>
        <a:p>
          <a:r>
            <a:rPr lang="sv-SE" sz="1400" b="0" dirty="0" err="1"/>
            <a:t>KoM</a:t>
          </a:r>
          <a:endParaRPr lang="sv-SE" sz="1400" b="0" dirty="0"/>
        </a:p>
      </dgm:t>
    </dgm:pt>
    <dgm:pt modelId="{CD038AF7-0A4C-4FFF-97DD-59C55DD95A64}" type="parTrans" cxnId="{2FE2768F-9B9E-4045-AEDF-3A0C497AE76C}">
      <dgm:prSet/>
      <dgm:spPr/>
      <dgm:t>
        <a:bodyPr/>
        <a:lstStyle/>
        <a:p>
          <a:endParaRPr lang="sv-SE"/>
        </a:p>
      </dgm:t>
    </dgm:pt>
    <dgm:pt modelId="{092EC96B-FA1D-4B63-933B-28D634FBDA60}" type="sibTrans" cxnId="{2FE2768F-9B9E-4045-AEDF-3A0C497AE76C}">
      <dgm:prSet/>
      <dgm:spPr/>
      <dgm:t>
        <a:bodyPr/>
        <a:lstStyle/>
        <a:p>
          <a:endParaRPr lang="sv-SE"/>
        </a:p>
      </dgm:t>
    </dgm:pt>
    <dgm:pt modelId="{FC406BA7-A721-418F-A1AD-FDD3A6F10E3A}">
      <dgm:prSet phldrT="[Text]" custT="1"/>
      <dgm:spPr/>
      <dgm:t>
        <a:bodyPr/>
        <a:lstStyle/>
        <a:p>
          <a:endParaRPr lang="sv-SE" sz="1400" b="0" dirty="0">
            <a:solidFill>
              <a:srgbClr val="000000"/>
            </a:solidFill>
          </a:endParaRPr>
        </a:p>
      </dgm:t>
    </dgm:pt>
    <dgm:pt modelId="{528CE780-9B59-46E4-A0D6-1F6A8C573629}" type="parTrans" cxnId="{6FE0A169-A66A-438D-AAEB-F778E0E5A4C5}">
      <dgm:prSet/>
      <dgm:spPr/>
      <dgm:t>
        <a:bodyPr/>
        <a:lstStyle/>
        <a:p>
          <a:endParaRPr lang="sv-SE"/>
        </a:p>
      </dgm:t>
    </dgm:pt>
    <dgm:pt modelId="{603FA52B-DF25-4FFB-AA64-8E4E7A2120CC}" type="sibTrans" cxnId="{6FE0A169-A66A-438D-AAEB-F778E0E5A4C5}">
      <dgm:prSet/>
      <dgm:spPr/>
      <dgm:t>
        <a:bodyPr/>
        <a:lstStyle/>
        <a:p>
          <a:endParaRPr lang="sv-SE"/>
        </a:p>
      </dgm:t>
    </dgm:pt>
    <dgm:pt modelId="{714227AD-8C07-42FC-8CEB-F1C370A42AF0}" type="pres">
      <dgm:prSet presAssocID="{2231B26C-0BC7-4BE1-B8DE-277A663838F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5C6B5A2-A32E-4772-86C7-33FCFFA665B5}" type="pres">
      <dgm:prSet presAssocID="{2231B26C-0BC7-4BE1-B8DE-277A663838FC}" presName="children" presStyleCnt="0"/>
      <dgm:spPr/>
      <dgm:t>
        <a:bodyPr/>
        <a:lstStyle/>
        <a:p>
          <a:endParaRPr lang="sv-SE"/>
        </a:p>
      </dgm:t>
    </dgm:pt>
    <dgm:pt modelId="{053A8DC2-1B4A-413F-AC73-BE3E51BD36BC}" type="pres">
      <dgm:prSet presAssocID="{2231B26C-0BC7-4BE1-B8DE-277A663838FC}" presName="child1group" presStyleCnt="0"/>
      <dgm:spPr/>
      <dgm:t>
        <a:bodyPr/>
        <a:lstStyle/>
        <a:p>
          <a:endParaRPr lang="sv-SE"/>
        </a:p>
      </dgm:t>
    </dgm:pt>
    <dgm:pt modelId="{7D832D77-0C9D-4754-AF4B-3F100945719E}" type="pres">
      <dgm:prSet presAssocID="{2231B26C-0BC7-4BE1-B8DE-277A663838FC}" presName="child1" presStyleLbl="bgAcc1" presStyleIdx="0" presStyleCnt="4" custScaleX="156820" custScaleY="129720" custLinFactNeighborX="-35493" custLinFactNeighborY="27022"/>
      <dgm:spPr/>
      <dgm:t>
        <a:bodyPr/>
        <a:lstStyle/>
        <a:p>
          <a:endParaRPr lang="sv-SE"/>
        </a:p>
      </dgm:t>
    </dgm:pt>
    <dgm:pt modelId="{7EE704D9-CEA6-4863-883B-74C9C43EF28E}" type="pres">
      <dgm:prSet presAssocID="{2231B26C-0BC7-4BE1-B8DE-277A663838F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D2B4887-B56E-46CC-B5EE-B77AFA8C3531}" type="pres">
      <dgm:prSet presAssocID="{2231B26C-0BC7-4BE1-B8DE-277A663838FC}" presName="child2group" presStyleCnt="0"/>
      <dgm:spPr/>
      <dgm:t>
        <a:bodyPr/>
        <a:lstStyle/>
        <a:p>
          <a:endParaRPr lang="sv-SE"/>
        </a:p>
      </dgm:t>
    </dgm:pt>
    <dgm:pt modelId="{A008538D-2644-4DCC-B23C-F8EF8BB442FE}" type="pres">
      <dgm:prSet presAssocID="{2231B26C-0BC7-4BE1-B8DE-277A663838FC}" presName="child2" presStyleLbl="bgAcc1" presStyleIdx="1" presStyleCnt="4" custScaleX="154261" custScaleY="139156" custLinFactNeighborX="33281" custLinFactNeighborY="31806"/>
      <dgm:spPr/>
      <dgm:t>
        <a:bodyPr/>
        <a:lstStyle/>
        <a:p>
          <a:endParaRPr lang="sv-SE"/>
        </a:p>
      </dgm:t>
    </dgm:pt>
    <dgm:pt modelId="{E12D73A3-E4D0-40E8-B94D-3EA238F9A3C5}" type="pres">
      <dgm:prSet presAssocID="{2231B26C-0BC7-4BE1-B8DE-277A663838F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9E330A9-05AD-4B6A-B58E-74834504BB1C}" type="pres">
      <dgm:prSet presAssocID="{2231B26C-0BC7-4BE1-B8DE-277A663838FC}" presName="child3group" presStyleCnt="0"/>
      <dgm:spPr/>
      <dgm:t>
        <a:bodyPr/>
        <a:lstStyle/>
        <a:p>
          <a:endParaRPr lang="sv-SE"/>
        </a:p>
      </dgm:t>
    </dgm:pt>
    <dgm:pt modelId="{00C9A168-1F13-4757-A2B7-9873D60B8894}" type="pres">
      <dgm:prSet presAssocID="{2231B26C-0BC7-4BE1-B8DE-277A663838FC}" presName="child3" presStyleLbl="bgAcc1" presStyleIdx="2" presStyleCnt="4" custScaleX="154261" custScaleY="139156" custLinFactNeighborX="33281" custLinFactNeighborY="-26072"/>
      <dgm:spPr/>
      <dgm:t>
        <a:bodyPr/>
        <a:lstStyle/>
        <a:p>
          <a:endParaRPr lang="sv-SE"/>
        </a:p>
      </dgm:t>
    </dgm:pt>
    <dgm:pt modelId="{7346F136-EEA6-4157-B8E9-AC8FC33CCA04}" type="pres">
      <dgm:prSet presAssocID="{2231B26C-0BC7-4BE1-B8DE-277A663838F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DB20A2-446C-4386-B376-E901B3CFC9AD}" type="pres">
      <dgm:prSet presAssocID="{2231B26C-0BC7-4BE1-B8DE-277A663838FC}" presName="child4group" presStyleCnt="0"/>
      <dgm:spPr/>
      <dgm:t>
        <a:bodyPr/>
        <a:lstStyle/>
        <a:p>
          <a:endParaRPr lang="sv-SE"/>
        </a:p>
      </dgm:t>
    </dgm:pt>
    <dgm:pt modelId="{BE6FF626-B6D2-4FBF-8F5B-3B3777928AB8}" type="pres">
      <dgm:prSet presAssocID="{2231B26C-0BC7-4BE1-B8DE-277A663838FC}" presName="child4" presStyleLbl="bgAcc1" presStyleIdx="3" presStyleCnt="4" custScaleX="167751" custScaleY="148147" custLinFactNeighborX="-29942" custLinFactNeighborY="-28943"/>
      <dgm:spPr/>
      <dgm:t>
        <a:bodyPr/>
        <a:lstStyle/>
        <a:p>
          <a:endParaRPr lang="sv-SE"/>
        </a:p>
      </dgm:t>
    </dgm:pt>
    <dgm:pt modelId="{D591BB18-CA28-4897-996E-B731D2CFEBA8}" type="pres">
      <dgm:prSet presAssocID="{2231B26C-0BC7-4BE1-B8DE-277A663838F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DAD2A7B-B721-4CA5-A050-B11FB3224CDC}" type="pres">
      <dgm:prSet presAssocID="{2231B26C-0BC7-4BE1-B8DE-277A663838FC}" presName="childPlaceholder" presStyleCnt="0"/>
      <dgm:spPr/>
      <dgm:t>
        <a:bodyPr/>
        <a:lstStyle/>
        <a:p>
          <a:endParaRPr lang="sv-SE"/>
        </a:p>
      </dgm:t>
    </dgm:pt>
    <dgm:pt modelId="{B8EEA82C-8283-40DF-A326-FF1266F56379}" type="pres">
      <dgm:prSet presAssocID="{2231B26C-0BC7-4BE1-B8DE-277A663838FC}" presName="circle" presStyleCnt="0"/>
      <dgm:spPr/>
      <dgm:t>
        <a:bodyPr/>
        <a:lstStyle/>
        <a:p>
          <a:endParaRPr lang="sv-SE"/>
        </a:p>
      </dgm:t>
    </dgm:pt>
    <dgm:pt modelId="{E1BA8C5F-1468-4B37-9F85-E16A18865C28}" type="pres">
      <dgm:prSet presAssocID="{2231B26C-0BC7-4BE1-B8DE-277A663838F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04EB39-0B46-493E-BA4D-5F6AFF6C109C}" type="pres">
      <dgm:prSet presAssocID="{2231B26C-0BC7-4BE1-B8DE-277A663838F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F793B95-D3BB-4061-995C-7B11DEDA0779}" type="pres">
      <dgm:prSet presAssocID="{2231B26C-0BC7-4BE1-B8DE-277A663838F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97FD36D-0ED1-4E82-8620-3BEADB6195D0}" type="pres">
      <dgm:prSet presAssocID="{2231B26C-0BC7-4BE1-B8DE-277A663838F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5FE2231-C4AC-45C8-8DD9-ABD895E46262}" type="pres">
      <dgm:prSet presAssocID="{2231B26C-0BC7-4BE1-B8DE-277A663838FC}" presName="quadrantPlaceholder" presStyleCnt="0"/>
      <dgm:spPr/>
      <dgm:t>
        <a:bodyPr/>
        <a:lstStyle/>
        <a:p>
          <a:endParaRPr lang="sv-SE"/>
        </a:p>
      </dgm:t>
    </dgm:pt>
    <dgm:pt modelId="{359057DE-995D-4F3C-A24C-0373B3ACED28}" type="pres">
      <dgm:prSet presAssocID="{2231B26C-0BC7-4BE1-B8DE-277A663838FC}" presName="center1" presStyleLbl="fgShp" presStyleIdx="0" presStyleCnt="2" custScaleX="16363" custScaleY="110009" custLinFactX="-333075" custLinFactY="-7954" custLinFactNeighborX="-400000" custLinFactNeighborY="-100000"/>
      <dgm:spPr/>
      <dgm:t>
        <a:bodyPr/>
        <a:lstStyle/>
        <a:p>
          <a:endParaRPr lang="sv-SE"/>
        </a:p>
      </dgm:t>
    </dgm:pt>
    <dgm:pt modelId="{77288771-EF8B-4691-B7CC-89794C29DDE3}" type="pres">
      <dgm:prSet presAssocID="{2231B26C-0BC7-4BE1-B8DE-277A663838FC}" presName="center2" presStyleLbl="fgShp" presStyleIdx="1" presStyleCnt="2" custFlipHor="1" custScaleX="16363" custScaleY="38866" custLinFactX="-400000" custLinFactNeighborX="-452459" custLinFactNeighborY="-25599"/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998F0EED-BDB8-4BE2-B99D-B034F09CA5B7}" type="presOf" srcId="{55A58335-CA32-4405-89E2-9D9602C567BE}" destId="{A008538D-2644-4DCC-B23C-F8EF8BB442FE}" srcOrd="0" destOrd="2" presId="urn:microsoft.com/office/officeart/2005/8/layout/cycle4"/>
    <dgm:cxn modelId="{4AF0DAAD-99E1-4644-AE45-73CAD90A36CF}" type="presOf" srcId="{FC406BA7-A721-418F-A1AD-FDD3A6F10E3A}" destId="{7EE704D9-CEA6-4863-883B-74C9C43EF28E}" srcOrd="1" destOrd="0" presId="urn:microsoft.com/office/officeart/2005/8/layout/cycle4"/>
    <dgm:cxn modelId="{2FAC84E7-F1A1-46F1-8CB5-809B5127E815}" type="presOf" srcId="{D4D2C528-664D-4D7D-8116-0574516A946B}" destId="{7EE704D9-CEA6-4863-883B-74C9C43EF28E}" srcOrd="1" destOrd="3" presId="urn:microsoft.com/office/officeart/2005/8/layout/cycle4"/>
    <dgm:cxn modelId="{F904F5E5-A5C0-4718-B725-6AC84CB0B81C}" srcId="{3BD14EC3-01C6-4C0D-A9FB-D3B5CC397DC8}" destId="{4DAD9AA9-6AC3-4BD2-A0AE-14BDF0DFBCB7}" srcOrd="0" destOrd="0" parTransId="{C0232E9A-B9CC-414E-9C46-05D079D5C887}" sibTransId="{B4D43EC3-5F45-4E4E-B26B-37BC9224F555}"/>
    <dgm:cxn modelId="{BFF6DC43-D903-464E-912E-EB507D3E9572}" type="presOf" srcId="{68472EE0-EF6E-4532-9CC2-7433F0F72BCA}" destId="{7EE704D9-CEA6-4863-883B-74C9C43EF28E}" srcOrd="1" destOrd="4" presId="urn:microsoft.com/office/officeart/2005/8/layout/cycle4"/>
    <dgm:cxn modelId="{FA5C7BB5-26CF-418C-842E-125BD5C61B79}" type="presOf" srcId="{BF11F61E-F3C5-48F0-B525-D4A8ED807D26}" destId="{7D832D77-0C9D-4754-AF4B-3F100945719E}" srcOrd="0" destOrd="2" presId="urn:microsoft.com/office/officeart/2005/8/layout/cycle4"/>
    <dgm:cxn modelId="{3D330041-17F8-4ADB-8F07-09A26E2999D5}" type="presOf" srcId="{664EB31D-435B-441E-B8B3-4606171BE867}" destId="{BE6FF626-B6D2-4FBF-8F5B-3B3777928AB8}" srcOrd="0" destOrd="3" presId="urn:microsoft.com/office/officeart/2005/8/layout/cycle4"/>
    <dgm:cxn modelId="{9FCD4A07-81EF-4307-9AB9-EFEB7AE74633}" type="presOf" srcId="{664EB31D-435B-441E-B8B3-4606171BE867}" destId="{D591BB18-CA28-4897-996E-B731D2CFEBA8}" srcOrd="1" destOrd="3" presId="urn:microsoft.com/office/officeart/2005/8/layout/cycle4"/>
    <dgm:cxn modelId="{8D448EC8-607A-47E8-8A51-B724200B0EA7}" type="presOf" srcId="{FC406BA7-A721-418F-A1AD-FDD3A6F10E3A}" destId="{7D832D77-0C9D-4754-AF4B-3F100945719E}" srcOrd="0" destOrd="0" presId="urn:microsoft.com/office/officeart/2005/8/layout/cycle4"/>
    <dgm:cxn modelId="{280DA801-0962-4559-AE40-E5F75FF06715}" type="presOf" srcId="{F8C99EEA-5804-4C58-80C7-EE950C97F3EA}" destId="{7EE704D9-CEA6-4863-883B-74C9C43EF28E}" srcOrd="1" destOrd="1" presId="urn:microsoft.com/office/officeart/2005/8/layout/cycle4"/>
    <dgm:cxn modelId="{CECEC5D7-F0A5-448B-8BB8-FE7934846693}" srcId="{2231B26C-0BC7-4BE1-B8DE-277A663838FC}" destId="{285862D6-216D-467A-9237-206105179ED8}" srcOrd="4" destOrd="0" parTransId="{932D1512-D206-41F6-9C5F-0FB74076CFE1}" sibTransId="{7E7E0FF1-94AA-45B4-94D7-AF5610AB7100}"/>
    <dgm:cxn modelId="{9000C21E-22EF-4FAC-BF21-D0CB0CEA343F}" srcId="{D7E4852A-E45C-45D0-B17D-45DA3005914E}" destId="{BF06C8AB-70E5-4A50-A63B-413E817A4FE0}" srcOrd="3" destOrd="0" parTransId="{E1A9FBD0-56A8-4201-9DBF-C9DDEFDA78A2}" sibTransId="{372E7297-22A5-497F-B246-5F37DEB69B82}"/>
    <dgm:cxn modelId="{E80A2A33-C275-43C4-B037-952EBC685172}" srcId="{E3B1CBBF-2994-4063-842D-B33373F28A83}" destId="{0B632E5A-FB69-494A-AC9B-8A9CF6353D76}" srcOrd="1" destOrd="0" parTransId="{988E9734-199E-47EA-B547-ACB03626B673}" sibTransId="{5C88C801-98E2-4C87-8B95-90DCD05715D1}"/>
    <dgm:cxn modelId="{93005463-CD86-4897-B5A6-BC2C0CCE45CE}" type="presOf" srcId="{55A58335-CA32-4405-89E2-9D9602C567BE}" destId="{E12D73A3-E4D0-40E8-B94D-3EA238F9A3C5}" srcOrd="1" destOrd="2" presId="urn:microsoft.com/office/officeart/2005/8/layout/cycle4"/>
    <dgm:cxn modelId="{C6246694-EDD5-4E7D-8342-5B9C906693E2}" srcId="{F901595A-CA25-401D-AE77-E8F8E9F73381}" destId="{BF11F61E-F3C5-48F0-B525-D4A8ED807D26}" srcOrd="2" destOrd="0" parTransId="{7D64547F-C41E-4BD4-BF7C-DF3F839387E6}" sibTransId="{C1667E61-6471-4D45-87CB-A12468FDD8C3}"/>
    <dgm:cxn modelId="{BFFADF44-4ED5-40A4-828C-C5B7E259F9EF}" type="presOf" srcId="{CF2311A6-2B6E-436E-9633-F52677369979}" destId="{00C9A168-1F13-4757-A2B7-9873D60B8894}" srcOrd="0" destOrd="2" presId="urn:microsoft.com/office/officeart/2005/8/layout/cycle4"/>
    <dgm:cxn modelId="{F1986B3E-D4C1-4D69-9885-D265CBFC515B}" type="presOf" srcId="{5E25FC01-3E19-4D42-8EC6-C1EA75364CD8}" destId="{BE6FF626-B6D2-4FBF-8F5B-3B3777928AB8}" srcOrd="0" destOrd="1" presId="urn:microsoft.com/office/officeart/2005/8/layout/cycle4"/>
    <dgm:cxn modelId="{124E7F98-B02A-4B78-B2D3-C1F9D77A1308}" type="presOf" srcId="{B28801A8-9CA8-4865-A129-FA7F7B7E86DC}" destId="{BE6FF626-B6D2-4FBF-8F5B-3B3777928AB8}" srcOrd="0" destOrd="2" presId="urn:microsoft.com/office/officeart/2005/8/layout/cycle4"/>
    <dgm:cxn modelId="{661B2237-3D9D-430A-BB15-81314F88774E}" type="presOf" srcId="{FB41BD95-10EB-4E05-B4B9-E8A3AA542477}" destId="{7EE704D9-CEA6-4863-883B-74C9C43EF28E}" srcOrd="1" destOrd="6" presId="urn:microsoft.com/office/officeart/2005/8/layout/cycle4"/>
    <dgm:cxn modelId="{59C7A51E-559D-43C9-8E29-2CE0D31F5013}" srcId="{F901595A-CA25-401D-AE77-E8F8E9F73381}" destId="{D4D2C528-664D-4D7D-8116-0574516A946B}" srcOrd="3" destOrd="0" parTransId="{AB78DFED-FB96-472C-8561-C26097CAC102}" sibTransId="{8CCBC8DF-18DF-4B02-860D-8241BDB74246}"/>
    <dgm:cxn modelId="{5AD3F1DD-91A3-4863-90EB-734533A76A8D}" type="presOf" srcId="{C80FC67A-9E9B-4948-AA30-C8768548F9E3}" destId="{7346F136-EEA6-4157-B8E9-AC8FC33CCA04}" srcOrd="1" destOrd="1" presId="urn:microsoft.com/office/officeart/2005/8/layout/cycle4"/>
    <dgm:cxn modelId="{EF59B96A-7470-4A7C-B4FF-F534ED5C4DC9}" type="presOf" srcId="{82F260DC-FF0A-4AFE-BE42-5400AE1DC7F9}" destId="{00C9A168-1F13-4757-A2B7-9873D60B8894}" srcOrd="0" destOrd="0" presId="urn:microsoft.com/office/officeart/2005/8/layout/cycle4"/>
    <dgm:cxn modelId="{AAB16DF5-6B40-411B-BA15-E7A414379F95}" type="presOf" srcId="{F9CE1904-FD51-4045-9E63-07E86A4A7BB1}" destId="{7D832D77-0C9D-4754-AF4B-3F100945719E}" srcOrd="0" destOrd="5" presId="urn:microsoft.com/office/officeart/2005/8/layout/cycle4"/>
    <dgm:cxn modelId="{6D0B1F51-A40D-4228-93F8-074BDAF5EBAA}" srcId="{F901595A-CA25-401D-AE77-E8F8E9F73381}" destId="{68472EE0-EF6E-4532-9CC2-7433F0F72BCA}" srcOrd="4" destOrd="0" parTransId="{79E70C5F-A8DE-4A30-BA9C-0AEC6C383041}" sibTransId="{9FD2A839-C134-493E-95B9-E6B8E28C4F03}"/>
    <dgm:cxn modelId="{A28D85F0-A1E8-4A76-B671-55E85227E9C4}" type="presOf" srcId="{BF11F61E-F3C5-48F0-B525-D4A8ED807D26}" destId="{7EE704D9-CEA6-4863-883B-74C9C43EF28E}" srcOrd="1" destOrd="2" presId="urn:microsoft.com/office/officeart/2005/8/layout/cycle4"/>
    <dgm:cxn modelId="{C6C1606E-977B-4C91-B5E4-C1E929EEBBA7}" srcId="{E3B1CBBF-2994-4063-842D-B33373F28A83}" destId="{55A58335-CA32-4405-89E2-9D9602C567BE}" srcOrd="0" destOrd="0" parTransId="{BD09AF4C-AA67-4CAC-B60E-B2E89BC712F9}" sibTransId="{040909B5-A0D4-49C3-9BC7-32979F2CA2FE}"/>
    <dgm:cxn modelId="{2214876F-9BD9-460F-9A30-BA13DF9166D9}" srcId="{D7E4852A-E45C-45D0-B17D-45DA3005914E}" destId="{CF2311A6-2B6E-436E-9633-F52677369979}" srcOrd="2" destOrd="0" parTransId="{F4609165-D5C9-46D5-BF2A-32603E544916}" sibTransId="{C08D3864-33B9-43F5-A2ED-0C7E4A859749}"/>
    <dgm:cxn modelId="{689256D0-9FCC-41E1-853D-5735C2578B79}" srcId="{D7E4852A-E45C-45D0-B17D-45DA3005914E}" destId="{047D5B6A-E2C3-4533-B1AD-97D9620343B7}" srcOrd="4" destOrd="0" parTransId="{DE7EE434-B4AA-41FA-84CC-5348D8874F53}" sibTransId="{A79296DF-A2AB-4B0A-9783-957E308EAFCE}"/>
    <dgm:cxn modelId="{F48FC200-A4D2-456F-8A6C-950F0F4153DE}" type="presOf" srcId="{5E25FC01-3E19-4D42-8EC6-C1EA75364CD8}" destId="{D591BB18-CA28-4897-996E-B731D2CFEBA8}" srcOrd="1" destOrd="1" presId="urn:microsoft.com/office/officeart/2005/8/layout/cycle4"/>
    <dgm:cxn modelId="{A9C0FC66-DF5C-45EE-8D67-79D52E666CC2}" type="presOf" srcId="{0B632E5A-FB69-494A-AC9B-8A9CF6353D76}" destId="{A008538D-2644-4DCC-B23C-F8EF8BB442FE}" srcOrd="0" destOrd="3" presId="urn:microsoft.com/office/officeart/2005/8/layout/cycle4"/>
    <dgm:cxn modelId="{AAA3E927-E57C-4152-969E-9CE4CDCED078}" srcId="{2231B26C-0BC7-4BE1-B8DE-277A663838FC}" destId="{F901595A-CA25-401D-AE77-E8F8E9F73381}" srcOrd="0" destOrd="0" parTransId="{2A399DD8-15DD-4AE8-AC18-D52C3C3230D1}" sibTransId="{7427BCC2-B28A-45B6-88AF-CDC3067F0E99}"/>
    <dgm:cxn modelId="{03C3AEEC-7E0D-41CB-A7A4-31ACF82B38E8}" type="presOf" srcId="{C3D24BFA-0A39-4D45-A416-1ADCA2A3FA09}" destId="{BE6FF626-B6D2-4FBF-8F5B-3B3777928AB8}" srcOrd="0" destOrd="0" presId="urn:microsoft.com/office/officeart/2005/8/layout/cycle4"/>
    <dgm:cxn modelId="{62A97617-4DBB-4833-BFF4-4F5A090AC7F4}" type="presOf" srcId="{F6E9B73B-1C1B-4843-ADBE-A666205ED421}" destId="{497FD36D-0ED1-4E82-8620-3BEADB6195D0}" srcOrd="0" destOrd="0" presId="urn:microsoft.com/office/officeart/2005/8/layout/cycle4"/>
    <dgm:cxn modelId="{CB58B16D-5220-435C-9D07-CE0629933608}" type="presOf" srcId="{82F260DC-FF0A-4AFE-BE42-5400AE1DC7F9}" destId="{7346F136-EEA6-4157-B8E9-AC8FC33CCA04}" srcOrd="1" destOrd="0" presId="urn:microsoft.com/office/officeart/2005/8/layout/cycle4"/>
    <dgm:cxn modelId="{A7D8290C-CF62-4247-9AE2-52EA241A154F}" srcId="{F6E9B73B-1C1B-4843-ADBE-A666205ED421}" destId="{B28801A8-9CA8-4865-A129-FA7F7B7E86DC}" srcOrd="2" destOrd="0" parTransId="{D338554C-849C-4047-810D-556EFF3BF2F9}" sibTransId="{DE9E19E2-A5A3-4465-B2C4-FFC9B21986B1}"/>
    <dgm:cxn modelId="{819A8A12-4FB4-4F1B-AA26-4D5A8AEFB107}" srcId="{2231B26C-0BC7-4BE1-B8DE-277A663838FC}" destId="{F6E9B73B-1C1B-4843-ADBE-A666205ED421}" srcOrd="3" destOrd="0" parTransId="{3A6E96BC-F04A-44FD-9DF1-E5DB2EA4CCBF}" sibTransId="{667550F0-A8B8-432B-81AE-97DA7C88EC0C}"/>
    <dgm:cxn modelId="{54B7D0B0-5AE8-4CAC-B472-36011BDAF06C}" type="presOf" srcId="{047D5B6A-E2C3-4533-B1AD-97D9620343B7}" destId="{00C9A168-1F13-4757-A2B7-9873D60B8894}" srcOrd="0" destOrd="4" presId="urn:microsoft.com/office/officeart/2005/8/layout/cycle4"/>
    <dgm:cxn modelId="{65B8D9E0-57A4-452E-9B87-C629BC45F17E}" type="presOf" srcId="{F8C99EEA-5804-4C58-80C7-EE950C97F3EA}" destId="{7D832D77-0C9D-4754-AF4B-3F100945719E}" srcOrd="0" destOrd="1" presId="urn:microsoft.com/office/officeart/2005/8/layout/cycle4"/>
    <dgm:cxn modelId="{A4A7ACCA-A0F2-4676-B079-ECB088C339DD}" srcId="{D7E4852A-E45C-45D0-B17D-45DA3005914E}" destId="{C80FC67A-9E9B-4948-AA30-C8768548F9E3}" srcOrd="1" destOrd="0" parTransId="{612788A4-E7AF-4E73-B635-58467F422450}" sibTransId="{5A8D51AD-4B29-4C3B-A1D3-AB4CF4B350E3}"/>
    <dgm:cxn modelId="{76E51044-9237-46BB-B0EF-6A4DFD1931A3}" type="presOf" srcId="{4DAD9AA9-6AC3-4BD2-A0AE-14BDF0DFBCB7}" destId="{E12D73A3-E4D0-40E8-B94D-3EA238F9A3C5}" srcOrd="1" destOrd="0" presId="urn:microsoft.com/office/officeart/2005/8/layout/cycle4"/>
    <dgm:cxn modelId="{5C728A61-FC2E-4B02-8FA6-921CA7B4B0B4}" srcId="{F6E9B73B-1C1B-4843-ADBE-A666205ED421}" destId="{5E25FC01-3E19-4D42-8EC6-C1EA75364CD8}" srcOrd="1" destOrd="0" parTransId="{D0604D3C-C771-4CD2-A74D-5061BBB8A92A}" sibTransId="{D6F5049E-1314-487C-879D-A3C94D0765ED}"/>
    <dgm:cxn modelId="{578F9372-9130-428C-94F7-72A8960B5F3A}" type="presOf" srcId="{0B632E5A-FB69-494A-AC9B-8A9CF6353D76}" destId="{E12D73A3-E4D0-40E8-B94D-3EA238F9A3C5}" srcOrd="1" destOrd="3" presId="urn:microsoft.com/office/officeart/2005/8/layout/cycle4"/>
    <dgm:cxn modelId="{5ADDA52A-B35C-4A3C-8087-E74D87528F1E}" srcId="{F6E9B73B-1C1B-4843-ADBE-A666205ED421}" destId="{C3D24BFA-0A39-4D45-A416-1ADCA2A3FA09}" srcOrd="0" destOrd="0" parTransId="{A970FA08-EBBA-4D18-9D4D-4953DF05B388}" sibTransId="{F6E7F54E-CEC5-400E-8C8B-E41AE804E811}"/>
    <dgm:cxn modelId="{1ED4B282-80F0-4F6D-8AD2-AB639A3918DE}" srcId="{F901595A-CA25-401D-AE77-E8F8E9F73381}" destId="{FB41BD95-10EB-4E05-B4B9-E8A3AA542477}" srcOrd="6" destOrd="0" parTransId="{1B8C49EB-370F-4006-8A8E-CB9B2DEF7363}" sibTransId="{56004537-F03C-49E0-BE55-69BEFB137832}"/>
    <dgm:cxn modelId="{165244B3-E6EE-4202-8595-B1318943B5A1}" srcId="{2231B26C-0BC7-4BE1-B8DE-277A663838FC}" destId="{3BD14EC3-01C6-4C0D-A9FB-D3B5CC397DC8}" srcOrd="1" destOrd="0" parTransId="{CBAD860E-3F63-4837-89CF-B892C7655672}" sibTransId="{D7426305-DCC5-4A2B-9F83-81B3DB8CC261}"/>
    <dgm:cxn modelId="{311B25C5-882A-4762-8CCE-6D811D6081B2}" type="presOf" srcId="{BF06C8AB-70E5-4A50-A63B-413E817A4FE0}" destId="{00C9A168-1F13-4757-A2B7-9873D60B8894}" srcOrd="0" destOrd="3" presId="urn:microsoft.com/office/officeart/2005/8/layout/cycle4"/>
    <dgm:cxn modelId="{82109542-B306-408F-8E9D-32497CFF9BD4}" type="presOf" srcId="{3BD14EC3-01C6-4C0D-A9FB-D3B5CC397DC8}" destId="{1704EB39-0B46-493E-BA4D-5F6AFF6C109C}" srcOrd="0" destOrd="0" presId="urn:microsoft.com/office/officeart/2005/8/layout/cycle4"/>
    <dgm:cxn modelId="{407A992C-D76F-4FB4-8292-47B439BDB1CD}" type="presOf" srcId="{E3B1CBBF-2994-4063-842D-B33373F28A83}" destId="{A008538D-2644-4DCC-B23C-F8EF8BB442FE}" srcOrd="0" destOrd="1" presId="urn:microsoft.com/office/officeart/2005/8/layout/cycle4"/>
    <dgm:cxn modelId="{18343622-3636-42D8-A2D5-CB2B1C271F01}" srcId="{D7E4852A-E45C-45D0-B17D-45DA3005914E}" destId="{82F260DC-FF0A-4AFE-BE42-5400AE1DC7F9}" srcOrd="0" destOrd="0" parTransId="{8C07D088-B9A0-4EE4-B4FE-2103A6D4B166}" sibTransId="{E5BC3CCA-F12B-4C81-B581-71FB39B0F661}"/>
    <dgm:cxn modelId="{2EE515AA-10D3-4F5C-AC51-56E25F6711AA}" type="presOf" srcId="{FB41BD95-10EB-4E05-B4B9-E8A3AA542477}" destId="{7D832D77-0C9D-4754-AF4B-3F100945719E}" srcOrd="0" destOrd="6" presId="urn:microsoft.com/office/officeart/2005/8/layout/cycle4"/>
    <dgm:cxn modelId="{330771AA-04E1-4A7E-B785-D60312790404}" type="presOf" srcId="{F901595A-CA25-401D-AE77-E8F8E9F73381}" destId="{E1BA8C5F-1468-4B37-9F85-E16A18865C28}" srcOrd="0" destOrd="0" presId="urn:microsoft.com/office/officeart/2005/8/layout/cycle4"/>
    <dgm:cxn modelId="{C3F47757-4594-4ADC-BB83-BB5960257006}" srcId="{3BD14EC3-01C6-4C0D-A9FB-D3B5CC397DC8}" destId="{E3B1CBBF-2994-4063-842D-B33373F28A83}" srcOrd="1" destOrd="0" parTransId="{5D8B06D0-7F2C-4299-A1B2-BDE8C16BC800}" sibTransId="{045CA404-557D-40A7-A580-24519F18A07D}"/>
    <dgm:cxn modelId="{1A7E5382-AE6E-4180-9994-19A457AC1350}" type="presOf" srcId="{E3B1CBBF-2994-4063-842D-B33373F28A83}" destId="{E12D73A3-E4D0-40E8-B94D-3EA238F9A3C5}" srcOrd="1" destOrd="1" presId="urn:microsoft.com/office/officeart/2005/8/layout/cycle4"/>
    <dgm:cxn modelId="{2FE2768F-9B9E-4045-AEDF-3A0C497AE76C}" srcId="{F901595A-CA25-401D-AE77-E8F8E9F73381}" destId="{F8C99EEA-5804-4C58-80C7-EE950C97F3EA}" srcOrd="1" destOrd="0" parTransId="{CD038AF7-0A4C-4FFF-97DD-59C55DD95A64}" sibTransId="{092EC96B-FA1D-4B63-933B-28D634FBDA60}"/>
    <dgm:cxn modelId="{6FE0A169-A66A-438D-AAEB-F778E0E5A4C5}" srcId="{F901595A-CA25-401D-AE77-E8F8E9F73381}" destId="{FC406BA7-A721-418F-A1AD-FDD3A6F10E3A}" srcOrd="0" destOrd="0" parTransId="{528CE780-9B59-46E4-A0D6-1F6A8C573629}" sibTransId="{603FA52B-DF25-4FFB-AA64-8E4E7A2120CC}"/>
    <dgm:cxn modelId="{3A202970-DDF2-4292-8B5F-6A4413C616F1}" type="presOf" srcId="{68472EE0-EF6E-4532-9CC2-7433F0F72BCA}" destId="{7D832D77-0C9D-4754-AF4B-3F100945719E}" srcOrd="0" destOrd="4" presId="urn:microsoft.com/office/officeart/2005/8/layout/cycle4"/>
    <dgm:cxn modelId="{769549D3-2ADD-4DB5-B078-000E6CFB939E}" srcId="{F901595A-CA25-401D-AE77-E8F8E9F73381}" destId="{F9CE1904-FD51-4045-9E63-07E86A4A7BB1}" srcOrd="5" destOrd="0" parTransId="{1CEFB518-3147-44A6-A139-6677A1D045E0}" sibTransId="{85EF03B7-CB9B-4E52-AB74-13FC1DBFC093}"/>
    <dgm:cxn modelId="{B320B2C3-8F7E-4D54-BB56-F1D7795D9398}" type="presOf" srcId="{B28801A8-9CA8-4865-A129-FA7F7B7E86DC}" destId="{D591BB18-CA28-4897-996E-B731D2CFEBA8}" srcOrd="1" destOrd="2" presId="urn:microsoft.com/office/officeart/2005/8/layout/cycle4"/>
    <dgm:cxn modelId="{BA5A45EB-BFB6-45E1-A6E9-8486C0F3501F}" type="presOf" srcId="{D7E4852A-E45C-45D0-B17D-45DA3005914E}" destId="{5F793B95-D3BB-4061-995C-7B11DEDA0779}" srcOrd="0" destOrd="0" presId="urn:microsoft.com/office/officeart/2005/8/layout/cycle4"/>
    <dgm:cxn modelId="{A82FA655-6742-42DC-9A02-829B90784BAE}" type="presOf" srcId="{BF06C8AB-70E5-4A50-A63B-413E817A4FE0}" destId="{7346F136-EEA6-4157-B8E9-AC8FC33CCA04}" srcOrd="1" destOrd="3" presId="urn:microsoft.com/office/officeart/2005/8/layout/cycle4"/>
    <dgm:cxn modelId="{52BC102F-5BA3-484F-A5E7-19AD6562F1C8}" type="presOf" srcId="{F9CE1904-FD51-4045-9E63-07E86A4A7BB1}" destId="{7EE704D9-CEA6-4863-883B-74C9C43EF28E}" srcOrd="1" destOrd="5" presId="urn:microsoft.com/office/officeart/2005/8/layout/cycle4"/>
    <dgm:cxn modelId="{7FDA9A85-2C19-429C-A75B-2280D104013D}" srcId="{F6E9B73B-1C1B-4843-ADBE-A666205ED421}" destId="{664EB31D-435B-441E-B8B3-4606171BE867}" srcOrd="3" destOrd="0" parTransId="{89C5F082-13B8-4012-AC6E-BAA83FE132C2}" sibTransId="{7C289868-DE2F-4926-9CA6-9A82DE26B5AE}"/>
    <dgm:cxn modelId="{436382B7-23BC-426C-9183-5F3469BFB230}" srcId="{2231B26C-0BC7-4BE1-B8DE-277A663838FC}" destId="{D7E4852A-E45C-45D0-B17D-45DA3005914E}" srcOrd="2" destOrd="0" parTransId="{C4BD6A0C-50F7-4B42-89FC-D6357565BCDC}" sibTransId="{6133540D-A3E1-488F-8B16-FBD52FB390F8}"/>
    <dgm:cxn modelId="{4259ADA4-DD42-43BF-8D97-42FBDEB1F56A}" type="presOf" srcId="{4DAD9AA9-6AC3-4BD2-A0AE-14BDF0DFBCB7}" destId="{A008538D-2644-4DCC-B23C-F8EF8BB442FE}" srcOrd="0" destOrd="0" presId="urn:microsoft.com/office/officeart/2005/8/layout/cycle4"/>
    <dgm:cxn modelId="{3651100D-5BD3-41A0-8F72-8DDB9C242D15}" type="presOf" srcId="{2231B26C-0BC7-4BE1-B8DE-277A663838FC}" destId="{714227AD-8C07-42FC-8CEB-F1C370A42AF0}" srcOrd="0" destOrd="0" presId="urn:microsoft.com/office/officeart/2005/8/layout/cycle4"/>
    <dgm:cxn modelId="{69E0C5E2-D156-439E-BB69-AB9F5FC2B9A2}" type="presOf" srcId="{C80FC67A-9E9B-4948-AA30-C8768548F9E3}" destId="{00C9A168-1F13-4757-A2B7-9873D60B8894}" srcOrd="0" destOrd="1" presId="urn:microsoft.com/office/officeart/2005/8/layout/cycle4"/>
    <dgm:cxn modelId="{53D8BFFF-4CCB-4EF4-8365-74254811A7B1}" type="presOf" srcId="{CF2311A6-2B6E-436E-9633-F52677369979}" destId="{7346F136-EEA6-4157-B8E9-AC8FC33CCA04}" srcOrd="1" destOrd="2" presId="urn:microsoft.com/office/officeart/2005/8/layout/cycle4"/>
    <dgm:cxn modelId="{A8845772-BABF-4C82-917C-647523726E3A}" type="presOf" srcId="{D4D2C528-664D-4D7D-8116-0574516A946B}" destId="{7D832D77-0C9D-4754-AF4B-3F100945719E}" srcOrd="0" destOrd="3" presId="urn:microsoft.com/office/officeart/2005/8/layout/cycle4"/>
    <dgm:cxn modelId="{AA13938E-B8B3-491D-87FF-BC9DB826127E}" type="presOf" srcId="{047D5B6A-E2C3-4533-B1AD-97D9620343B7}" destId="{7346F136-EEA6-4157-B8E9-AC8FC33CCA04}" srcOrd="1" destOrd="4" presId="urn:microsoft.com/office/officeart/2005/8/layout/cycle4"/>
    <dgm:cxn modelId="{3A635138-2D18-46A6-8B96-102F4DAB703F}" type="presOf" srcId="{C3D24BFA-0A39-4D45-A416-1ADCA2A3FA09}" destId="{D591BB18-CA28-4897-996E-B731D2CFEBA8}" srcOrd="1" destOrd="0" presId="urn:microsoft.com/office/officeart/2005/8/layout/cycle4"/>
    <dgm:cxn modelId="{5D3E3ECD-2751-4CA5-89A5-17B319D1DD55}" type="presParOf" srcId="{714227AD-8C07-42FC-8CEB-F1C370A42AF0}" destId="{35C6B5A2-A32E-4772-86C7-33FCFFA665B5}" srcOrd="0" destOrd="0" presId="urn:microsoft.com/office/officeart/2005/8/layout/cycle4"/>
    <dgm:cxn modelId="{07C3168F-8144-4C7A-89D3-4D6E8DB44D6A}" type="presParOf" srcId="{35C6B5A2-A32E-4772-86C7-33FCFFA665B5}" destId="{053A8DC2-1B4A-413F-AC73-BE3E51BD36BC}" srcOrd="0" destOrd="0" presId="urn:microsoft.com/office/officeart/2005/8/layout/cycle4"/>
    <dgm:cxn modelId="{019501B7-2978-465D-BCD8-39B1F9F9C67D}" type="presParOf" srcId="{053A8DC2-1B4A-413F-AC73-BE3E51BD36BC}" destId="{7D832D77-0C9D-4754-AF4B-3F100945719E}" srcOrd="0" destOrd="0" presId="urn:microsoft.com/office/officeart/2005/8/layout/cycle4"/>
    <dgm:cxn modelId="{F013291D-ADAE-49B7-BDA4-C797D26DFB90}" type="presParOf" srcId="{053A8DC2-1B4A-413F-AC73-BE3E51BD36BC}" destId="{7EE704D9-CEA6-4863-883B-74C9C43EF28E}" srcOrd="1" destOrd="0" presId="urn:microsoft.com/office/officeart/2005/8/layout/cycle4"/>
    <dgm:cxn modelId="{75878B06-CFB3-482C-AC14-D3B54CDA18AC}" type="presParOf" srcId="{35C6B5A2-A32E-4772-86C7-33FCFFA665B5}" destId="{9D2B4887-B56E-46CC-B5EE-B77AFA8C3531}" srcOrd="1" destOrd="0" presId="urn:microsoft.com/office/officeart/2005/8/layout/cycle4"/>
    <dgm:cxn modelId="{96980792-AFCF-4C25-8CB8-F099CB7F25ED}" type="presParOf" srcId="{9D2B4887-B56E-46CC-B5EE-B77AFA8C3531}" destId="{A008538D-2644-4DCC-B23C-F8EF8BB442FE}" srcOrd="0" destOrd="0" presId="urn:microsoft.com/office/officeart/2005/8/layout/cycle4"/>
    <dgm:cxn modelId="{94B16B6F-AF85-4E93-9040-B4B70B43A959}" type="presParOf" srcId="{9D2B4887-B56E-46CC-B5EE-B77AFA8C3531}" destId="{E12D73A3-E4D0-40E8-B94D-3EA238F9A3C5}" srcOrd="1" destOrd="0" presId="urn:microsoft.com/office/officeart/2005/8/layout/cycle4"/>
    <dgm:cxn modelId="{DF1BEAE4-EB60-466C-9B98-7E3BF90514E8}" type="presParOf" srcId="{35C6B5A2-A32E-4772-86C7-33FCFFA665B5}" destId="{89E330A9-05AD-4B6A-B58E-74834504BB1C}" srcOrd="2" destOrd="0" presId="urn:microsoft.com/office/officeart/2005/8/layout/cycle4"/>
    <dgm:cxn modelId="{08A25858-84BA-4227-8F2E-FE2E38DEE89F}" type="presParOf" srcId="{89E330A9-05AD-4B6A-B58E-74834504BB1C}" destId="{00C9A168-1F13-4757-A2B7-9873D60B8894}" srcOrd="0" destOrd="0" presId="urn:microsoft.com/office/officeart/2005/8/layout/cycle4"/>
    <dgm:cxn modelId="{B2FD6496-8D99-43A4-91C1-7B504C92D7C1}" type="presParOf" srcId="{89E330A9-05AD-4B6A-B58E-74834504BB1C}" destId="{7346F136-EEA6-4157-B8E9-AC8FC33CCA04}" srcOrd="1" destOrd="0" presId="urn:microsoft.com/office/officeart/2005/8/layout/cycle4"/>
    <dgm:cxn modelId="{FAD668E3-15E1-4AB7-881B-367D552F2476}" type="presParOf" srcId="{35C6B5A2-A32E-4772-86C7-33FCFFA665B5}" destId="{6BDB20A2-446C-4386-B376-E901B3CFC9AD}" srcOrd="3" destOrd="0" presId="urn:microsoft.com/office/officeart/2005/8/layout/cycle4"/>
    <dgm:cxn modelId="{1E6D2EAF-9910-4132-9513-5A27BF9F0474}" type="presParOf" srcId="{6BDB20A2-446C-4386-B376-E901B3CFC9AD}" destId="{BE6FF626-B6D2-4FBF-8F5B-3B3777928AB8}" srcOrd="0" destOrd="0" presId="urn:microsoft.com/office/officeart/2005/8/layout/cycle4"/>
    <dgm:cxn modelId="{2ABBF3BA-820E-4379-BE05-06C4B7F42E3A}" type="presParOf" srcId="{6BDB20A2-446C-4386-B376-E901B3CFC9AD}" destId="{D591BB18-CA28-4897-996E-B731D2CFEBA8}" srcOrd="1" destOrd="0" presId="urn:microsoft.com/office/officeart/2005/8/layout/cycle4"/>
    <dgm:cxn modelId="{11D06A97-B9B1-45D2-8C4B-CE70EAAD18D6}" type="presParOf" srcId="{35C6B5A2-A32E-4772-86C7-33FCFFA665B5}" destId="{7DAD2A7B-B721-4CA5-A050-B11FB3224CDC}" srcOrd="4" destOrd="0" presId="urn:microsoft.com/office/officeart/2005/8/layout/cycle4"/>
    <dgm:cxn modelId="{8D6616BF-365C-4018-AB1C-C9ED59045E8A}" type="presParOf" srcId="{714227AD-8C07-42FC-8CEB-F1C370A42AF0}" destId="{B8EEA82C-8283-40DF-A326-FF1266F56379}" srcOrd="1" destOrd="0" presId="urn:microsoft.com/office/officeart/2005/8/layout/cycle4"/>
    <dgm:cxn modelId="{DEA3C791-3224-42C7-B661-5FE67DE52177}" type="presParOf" srcId="{B8EEA82C-8283-40DF-A326-FF1266F56379}" destId="{E1BA8C5F-1468-4B37-9F85-E16A18865C28}" srcOrd="0" destOrd="0" presId="urn:microsoft.com/office/officeart/2005/8/layout/cycle4"/>
    <dgm:cxn modelId="{DD62BCA1-B82A-43FB-89C0-1163913F5E83}" type="presParOf" srcId="{B8EEA82C-8283-40DF-A326-FF1266F56379}" destId="{1704EB39-0B46-493E-BA4D-5F6AFF6C109C}" srcOrd="1" destOrd="0" presId="urn:microsoft.com/office/officeart/2005/8/layout/cycle4"/>
    <dgm:cxn modelId="{035633F0-32F8-4396-A57B-3EB01432540B}" type="presParOf" srcId="{B8EEA82C-8283-40DF-A326-FF1266F56379}" destId="{5F793B95-D3BB-4061-995C-7B11DEDA0779}" srcOrd="2" destOrd="0" presId="urn:microsoft.com/office/officeart/2005/8/layout/cycle4"/>
    <dgm:cxn modelId="{5F15CA83-7FCC-4BCA-858D-A267DC9EBDC4}" type="presParOf" srcId="{B8EEA82C-8283-40DF-A326-FF1266F56379}" destId="{497FD36D-0ED1-4E82-8620-3BEADB6195D0}" srcOrd="3" destOrd="0" presId="urn:microsoft.com/office/officeart/2005/8/layout/cycle4"/>
    <dgm:cxn modelId="{F10886D7-FCCF-470B-BEC7-04BA0439038A}" type="presParOf" srcId="{B8EEA82C-8283-40DF-A326-FF1266F56379}" destId="{B5FE2231-C4AC-45C8-8DD9-ABD895E46262}" srcOrd="4" destOrd="0" presId="urn:microsoft.com/office/officeart/2005/8/layout/cycle4"/>
    <dgm:cxn modelId="{6BE36506-AA3E-4530-8C17-A4774AE31D9D}" type="presParOf" srcId="{714227AD-8C07-42FC-8CEB-F1C370A42AF0}" destId="{359057DE-995D-4F3C-A24C-0373B3ACED28}" srcOrd="2" destOrd="0" presId="urn:microsoft.com/office/officeart/2005/8/layout/cycle4"/>
    <dgm:cxn modelId="{BD85FCBD-54D6-4943-BFD6-AEA3FEEFAAF6}" type="presParOf" srcId="{714227AD-8C07-42FC-8CEB-F1C370A42AF0}" destId="{77288771-EF8B-4691-B7CC-89794C29DDE3}" srcOrd="3" destOrd="0" presId="urn:microsoft.com/office/officeart/2005/8/layout/cycle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8538D-2644-4DCC-B23C-F8EF8BB442FE}">
      <dsp:nvSpPr>
        <dsp:cNvPr id="0" name=""/>
        <dsp:cNvSpPr/>
      </dsp:nvSpPr>
      <dsp:spPr>
        <a:xfrm>
          <a:off x="5481494" y="287554"/>
          <a:ext cx="3043291" cy="1744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400" kern="1200" dirty="0">
              <a:solidFill>
                <a:srgbClr val="000000"/>
              </a:solidFill>
            </a:rPr>
            <a:t> Program och   </a:t>
          </a:r>
          <a:br>
            <a:rPr lang="sv-SE" sz="1400" kern="1200" dirty="0">
              <a:solidFill>
                <a:srgbClr val="000000"/>
              </a:solidFill>
            </a:rPr>
          </a:br>
          <a:r>
            <a:rPr lang="sv-SE" sz="1400" kern="1200" dirty="0">
              <a:solidFill>
                <a:srgbClr val="000000"/>
              </a:solidFill>
            </a:rPr>
            <a:t>  handlingsplan för   </a:t>
          </a:r>
          <a:br>
            <a:rPr lang="sv-SE" sz="1400" kern="1200" dirty="0">
              <a:solidFill>
                <a:srgbClr val="000000"/>
              </a:solidFill>
            </a:rPr>
          </a:br>
          <a:r>
            <a:rPr lang="sv-SE" sz="1400" kern="1200" dirty="0">
              <a:solidFill>
                <a:srgbClr val="000000"/>
              </a:solidFill>
            </a:rPr>
            <a:t>  digitalisering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400" kern="1200" dirty="0">
              <a:solidFill>
                <a:srgbClr val="000000"/>
              </a:solidFill>
            </a:rPr>
            <a:t> Driver samlat stadens </a:t>
          </a:r>
          <a:br>
            <a:rPr lang="sv-SE" sz="1400" kern="1200" dirty="0">
              <a:solidFill>
                <a:srgbClr val="000000"/>
              </a:solidFill>
            </a:rPr>
          </a:br>
          <a:r>
            <a:rPr lang="sv-SE" sz="1400" kern="1200" dirty="0">
              <a:solidFill>
                <a:srgbClr val="000000"/>
              </a:solidFill>
            </a:rPr>
            <a:t>  digitala utveckling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400" kern="1200" dirty="0">
              <a:solidFill>
                <a:srgbClr val="000000"/>
              </a:solidFill>
            </a:rPr>
            <a:t> En del i ordinarie </a:t>
          </a:r>
          <a:br>
            <a:rPr lang="sv-SE" sz="1400" kern="1200" dirty="0">
              <a:solidFill>
                <a:srgbClr val="000000"/>
              </a:solidFill>
            </a:rPr>
          </a:br>
          <a:r>
            <a:rPr lang="sv-SE" sz="1400" kern="1200" dirty="0">
              <a:solidFill>
                <a:srgbClr val="000000"/>
              </a:solidFill>
            </a:rPr>
            <a:t>  budgetprocess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400" kern="1200" dirty="0">
            <a:solidFill>
              <a:srgbClr val="000000"/>
            </a:solidFill>
          </a:endParaRPr>
        </a:p>
      </dsp:txBody>
      <dsp:txXfrm>
        <a:off x="6394482" y="287554"/>
        <a:ext cx="2130303" cy="1308192"/>
      </dsp:txXfrm>
    </dsp:sp>
    <dsp:sp modelId="{E1BA8C5F-1468-4B37-9F85-E16A18865C28}">
      <dsp:nvSpPr>
        <dsp:cNvPr id="0" name=""/>
        <dsp:cNvSpPr/>
      </dsp:nvSpPr>
      <dsp:spPr>
        <a:xfrm>
          <a:off x="2560461" y="292461"/>
          <a:ext cx="1895756" cy="1895756"/>
        </a:xfrm>
        <a:prstGeom prst="pieWedg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600" b="1" kern="1200" dirty="0">
            <a:solidFill>
              <a:srgbClr val="000000"/>
            </a:solidFill>
          </a:endParaRPr>
        </a:p>
      </dsp:txBody>
      <dsp:txXfrm>
        <a:off x="2560461" y="292461"/>
        <a:ext cx="1895756" cy="1895756"/>
      </dsp:txXfrm>
    </dsp:sp>
    <dsp:sp modelId="{1704EB39-0B46-493E-BA4D-5F6AFF6C109C}">
      <dsp:nvSpPr>
        <dsp:cNvPr id="0" name=""/>
        <dsp:cNvSpPr/>
      </dsp:nvSpPr>
      <dsp:spPr>
        <a:xfrm rot="5400000">
          <a:off x="4543781" y="292461"/>
          <a:ext cx="1895756" cy="1895756"/>
        </a:xfrm>
        <a:prstGeom prst="pieWedg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>
              <a:solidFill>
                <a:schemeClr val="bg1"/>
              </a:solidFill>
            </a:rPr>
            <a:t>Program för e-samhälle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kern="1200" dirty="0">
            <a:solidFill>
              <a:srgbClr val="000000"/>
            </a:solidFill>
          </a:endParaRPr>
        </a:p>
      </dsp:txBody>
      <dsp:txXfrm rot="5400000">
        <a:off x="4543781" y="292461"/>
        <a:ext cx="1895756" cy="1895756"/>
      </dsp:txXfrm>
    </dsp:sp>
    <dsp:sp modelId="{5F793B95-D3BB-4061-995C-7B11DEDA0779}">
      <dsp:nvSpPr>
        <dsp:cNvPr id="0" name=""/>
        <dsp:cNvSpPr/>
      </dsp:nvSpPr>
      <dsp:spPr>
        <a:xfrm rot="10800000">
          <a:off x="4543781" y="2275781"/>
          <a:ext cx="1895756" cy="1895756"/>
        </a:xfrm>
        <a:prstGeom prst="pieWedg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FD36D-0ED1-4E82-8620-3BEADB6195D0}">
      <dsp:nvSpPr>
        <dsp:cNvPr id="0" name=""/>
        <dsp:cNvSpPr/>
      </dsp:nvSpPr>
      <dsp:spPr>
        <a:xfrm rot="16200000">
          <a:off x="2560461" y="2275781"/>
          <a:ext cx="1895756" cy="1895756"/>
        </a:xfrm>
        <a:prstGeom prst="pieWedg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9057DE-995D-4F3C-A24C-0373B3ACED28}">
      <dsp:nvSpPr>
        <dsp:cNvPr id="0" name=""/>
        <dsp:cNvSpPr/>
      </dsp:nvSpPr>
      <dsp:spPr>
        <a:xfrm>
          <a:off x="-53551" y="1195042"/>
          <a:ext cx="107102" cy="626132"/>
        </a:xfrm>
        <a:prstGeom prst="circular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288771-EF8B-4691-B7CC-89794C29DDE3}">
      <dsp:nvSpPr>
        <dsp:cNvPr id="0" name=""/>
        <dsp:cNvSpPr/>
      </dsp:nvSpPr>
      <dsp:spPr>
        <a:xfrm rot="10800000" flipH="1">
          <a:off x="-53551" y="2085148"/>
          <a:ext cx="107102" cy="22121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9A168-1F13-4757-A2B7-9873D60B8894}">
      <dsp:nvSpPr>
        <dsp:cNvPr id="0" name=""/>
        <dsp:cNvSpPr/>
      </dsp:nvSpPr>
      <dsp:spPr>
        <a:xfrm>
          <a:off x="5399913" y="2350458"/>
          <a:ext cx="3377494" cy="1973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56204"/>
              <a:satOff val="11159"/>
              <a:lumOff val="-49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b="0" kern="1200" dirty="0"/>
            <a:t>Intraservice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Interna tjänster och service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Intern serviceleverans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Målgrupp: anställda i staden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400" kern="1200" dirty="0">
            <a:solidFill>
              <a:srgbClr val="000000"/>
            </a:solidFill>
          </a:endParaRPr>
        </a:p>
      </dsp:txBody>
      <dsp:txXfrm>
        <a:off x="6413162" y="2843863"/>
        <a:ext cx="2364246" cy="1480214"/>
      </dsp:txXfrm>
    </dsp:sp>
    <dsp:sp modelId="{BE6FF626-B6D2-4FBF-8F5B-3B3777928AB8}">
      <dsp:nvSpPr>
        <dsp:cNvPr id="0" name=""/>
        <dsp:cNvSpPr/>
      </dsp:nvSpPr>
      <dsp:spPr>
        <a:xfrm>
          <a:off x="295697" y="2245980"/>
          <a:ext cx="3672853" cy="2101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34305"/>
              <a:satOff val="16739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Lednings- och styrningsprinciper,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Prioriterings- och beslutsprocess för gemensam utveckling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En del i ordinarie   budgetprocess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Målgrupp: Beslutsfattare  tjänstemän och politiker</a:t>
          </a:r>
        </a:p>
      </dsp:txBody>
      <dsp:txXfrm>
        <a:off x="295697" y="2771264"/>
        <a:ext cx="2570997" cy="1575852"/>
      </dsp:txXfrm>
    </dsp:sp>
    <dsp:sp modelId="{A008538D-2644-4DCC-B23C-F8EF8BB442FE}">
      <dsp:nvSpPr>
        <dsp:cNvPr id="0" name=""/>
        <dsp:cNvSpPr/>
      </dsp:nvSpPr>
      <dsp:spPr>
        <a:xfrm>
          <a:off x="5399913" y="157487"/>
          <a:ext cx="3377494" cy="1973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78102"/>
              <a:satOff val="5580"/>
              <a:lumOff val="-24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sv-SE" sz="1400" kern="1200" dirty="0">
            <a:solidFill>
              <a:srgbClr val="000000"/>
            </a:solidFill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b="0" kern="1200" dirty="0"/>
            <a:t> Program och </a:t>
          </a:r>
          <a:br>
            <a:rPr lang="sv-SE" sz="1400" b="0" kern="1200" dirty="0"/>
          </a:br>
          <a:r>
            <a:rPr lang="sv-SE" sz="1400" b="0" kern="1200" dirty="0"/>
            <a:t>  handlingsplan för     </a:t>
          </a:r>
          <a:br>
            <a:rPr lang="sv-SE" sz="1400" b="0" kern="1200" dirty="0"/>
          </a:br>
          <a:r>
            <a:rPr lang="sv-SE" sz="1400" b="0" kern="1200" dirty="0"/>
            <a:t>  digitalisering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Driver samlat stadens</a:t>
          </a:r>
          <a:br>
            <a:rPr lang="sv-SE" sz="1400" kern="1200" dirty="0"/>
          </a:br>
          <a:r>
            <a:rPr lang="sv-SE" sz="1400" kern="1200" dirty="0"/>
            <a:t>digitala utveckling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En del i ordinarie budgetprocess</a:t>
          </a:r>
        </a:p>
      </dsp:txBody>
      <dsp:txXfrm>
        <a:off x="6413162" y="157487"/>
        <a:ext cx="2364246" cy="1480214"/>
      </dsp:txXfrm>
    </dsp:sp>
    <dsp:sp modelId="{7D832D77-0C9D-4754-AF4B-3F100945719E}">
      <dsp:nvSpPr>
        <dsp:cNvPr id="0" name=""/>
        <dsp:cNvSpPr/>
      </dsp:nvSpPr>
      <dsp:spPr>
        <a:xfrm>
          <a:off x="293825" y="156551"/>
          <a:ext cx="3433523" cy="183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v-SE" sz="1400" b="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b="0" kern="1200" dirty="0" err="1"/>
            <a:t>KoM</a:t>
          </a:r>
          <a:endParaRPr lang="sv-SE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E-tjänstutveckling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E-demokrati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Kontaktcenter – en väg 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 err="1"/>
            <a:t>goteborg.se</a:t>
          </a:r>
          <a:endParaRPr lang="sv-S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400" kern="1200" dirty="0"/>
            <a:t>Målgrupper: boende, besökare företag. </a:t>
          </a:r>
        </a:p>
      </dsp:txBody>
      <dsp:txXfrm>
        <a:off x="293825" y="156551"/>
        <a:ext cx="2403466" cy="1379843"/>
      </dsp:txXfrm>
    </dsp:sp>
    <dsp:sp modelId="{E1BA8C5F-1468-4B37-9F85-E16A18865C28}">
      <dsp:nvSpPr>
        <dsp:cNvPr id="0" name=""/>
        <dsp:cNvSpPr/>
      </dsp:nvSpPr>
      <dsp:spPr>
        <a:xfrm>
          <a:off x="2536570" y="268570"/>
          <a:ext cx="1919108" cy="191910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>
              <a:solidFill>
                <a:schemeClr val="tx1">
                  <a:lumMod val="50000"/>
                </a:schemeClr>
              </a:solidFill>
            </a:rPr>
            <a:t>Program för </a:t>
          </a:r>
          <a:r>
            <a:rPr lang="sv-SE" sz="1400" b="1" kern="1200" dirty="0" err="1">
              <a:solidFill>
                <a:schemeClr val="tx1">
                  <a:lumMod val="50000"/>
                </a:schemeClr>
              </a:solidFill>
            </a:rPr>
            <a:t>medborgar-service</a:t>
          </a:r>
          <a:endParaRPr lang="sv-SE" sz="1400" b="1" kern="1200" dirty="0">
            <a:solidFill>
              <a:schemeClr val="tx1">
                <a:lumMod val="5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kern="1200" dirty="0"/>
        </a:p>
      </dsp:txBody>
      <dsp:txXfrm>
        <a:off x="2536570" y="268570"/>
        <a:ext cx="1919108" cy="1919108"/>
      </dsp:txXfrm>
    </dsp:sp>
    <dsp:sp modelId="{1704EB39-0B46-493E-BA4D-5F6AFF6C109C}">
      <dsp:nvSpPr>
        <dsp:cNvPr id="0" name=""/>
        <dsp:cNvSpPr/>
      </dsp:nvSpPr>
      <dsp:spPr>
        <a:xfrm rot="5400000">
          <a:off x="4544321" y="268570"/>
          <a:ext cx="1919108" cy="1919108"/>
        </a:xfrm>
        <a:prstGeom prst="pieWedge">
          <a:avLst/>
        </a:prstGeom>
        <a:solidFill>
          <a:schemeClr val="accent3">
            <a:hueOff val="778102"/>
            <a:satOff val="5580"/>
            <a:lumOff val="-2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>
              <a:solidFill>
                <a:schemeClr val="tx1">
                  <a:lumMod val="50000"/>
                </a:schemeClr>
              </a:solidFill>
            </a:rPr>
            <a:t>Program för e-samhälle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kern="1200" dirty="0"/>
        </a:p>
      </dsp:txBody>
      <dsp:txXfrm rot="5400000">
        <a:off x="4544321" y="268570"/>
        <a:ext cx="1919108" cy="1919108"/>
      </dsp:txXfrm>
    </dsp:sp>
    <dsp:sp modelId="{5F793B95-D3BB-4061-995C-7B11DEDA0779}">
      <dsp:nvSpPr>
        <dsp:cNvPr id="0" name=""/>
        <dsp:cNvSpPr/>
      </dsp:nvSpPr>
      <dsp:spPr>
        <a:xfrm rot="10800000">
          <a:off x="4544321" y="2276321"/>
          <a:ext cx="1919108" cy="1919108"/>
        </a:xfrm>
        <a:prstGeom prst="pieWedge">
          <a:avLst/>
        </a:prstGeom>
        <a:solidFill>
          <a:schemeClr val="accent3">
            <a:hueOff val="1556204"/>
            <a:satOff val="11159"/>
            <a:lumOff val="-49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/>
            <a:t/>
          </a:r>
          <a:br>
            <a:rPr lang="sv-SE" sz="1400" b="1" kern="1200" dirty="0"/>
          </a:br>
          <a:r>
            <a:rPr lang="sv-SE" sz="1400" b="1" kern="1200" dirty="0">
              <a:solidFill>
                <a:schemeClr val="tx1">
                  <a:lumMod val="50000"/>
                </a:schemeClr>
              </a:solidFill>
            </a:rPr>
            <a:t>Program för intern service</a:t>
          </a:r>
        </a:p>
      </dsp:txBody>
      <dsp:txXfrm rot="10800000">
        <a:off x="4544321" y="2276321"/>
        <a:ext cx="1919108" cy="1919108"/>
      </dsp:txXfrm>
    </dsp:sp>
    <dsp:sp modelId="{497FD36D-0ED1-4E82-8620-3BEADB6195D0}">
      <dsp:nvSpPr>
        <dsp:cNvPr id="0" name=""/>
        <dsp:cNvSpPr/>
      </dsp:nvSpPr>
      <dsp:spPr>
        <a:xfrm rot="16200000">
          <a:off x="2536570" y="2276321"/>
          <a:ext cx="1919108" cy="1919108"/>
        </a:xfrm>
        <a:prstGeom prst="pieWedge">
          <a:avLst/>
        </a:prstGeom>
        <a:solidFill>
          <a:schemeClr val="accent3">
            <a:hueOff val="2334305"/>
            <a:satOff val="16739"/>
            <a:lumOff val="-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b="1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>
              <a:solidFill>
                <a:schemeClr val="tx1">
                  <a:lumMod val="50000"/>
                </a:schemeClr>
              </a:solidFill>
            </a:rPr>
            <a:t>Riktlinjer för styrning av interna tjänster</a:t>
          </a:r>
        </a:p>
      </dsp:txBody>
      <dsp:txXfrm rot="16200000">
        <a:off x="2536570" y="2276321"/>
        <a:ext cx="1919108" cy="1919108"/>
      </dsp:txXfrm>
    </dsp:sp>
    <dsp:sp modelId="{359057DE-995D-4F3C-A24C-0373B3ACED28}">
      <dsp:nvSpPr>
        <dsp:cNvPr id="0" name=""/>
        <dsp:cNvSpPr/>
      </dsp:nvSpPr>
      <dsp:spPr>
        <a:xfrm>
          <a:off x="-54210" y="1182269"/>
          <a:ext cx="108421" cy="633845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88771-EF8B-4691-B7CC-89794C29DDE3}">
      <dsp:nvSpPr>
        <dsp:cNvPr id="0" name=""/>
        <dsp:cNvSpPr/>
      </dsp:nvSpPr>
      <dsp:spPr>
        <a:xfrm rot="10800000" flipH="1">
          <a:off x="-54210" y="2083339"/>
          <a:ext cx="108421" cy="223936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2015-04-27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</a:rPr>
              <a:t>Strategisk kommunikation – verktyg för att nå måluppfyllelse och ökad effektivitet</a:t>
            </a:r>
          </a:p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</a:rPr>
              <a:t>Stadens informationspolicy – en plattform för kommunikation</a:t>
            </a:r>
          </a:p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</a:rPr>
              <a:t>Roller och ansvar</a:t>
            </a:r>
          </a:p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</a:rPr>
              <a:t>Stadens kommunikationsstrategi</a:t>
            </a:r>
          </a:p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</a:rPr>
              <a:t>Service och digitalisering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  <a:latin typeface="Trebuchet MS" pitchFamily="34" charset="0"/>
              </a:rPr>
              <a:t>information är nödvändig för att göteborgarna och andra ska kunna </a:t>
            </a:r>
            <a:r>
              <a:rPr lang="sv-SE" sz="1200" dirty="0" smtClean="0">
                <a:solidFill>
                  <a:srgbClr val="0070C0"/>
                </a:solidFill>
                <a:latin typeface="Trebuchet MS" pitchFamily="34" charset="0"/>
              </a:rPr>
              <a:t>bruka, påverka och utveckla kommunens verksamhet</a:t>
            </a:r>
            <a:r>
              <a:rPr lang="sv-SE" sz="1200" dirty="0" smtClean="0">
                <a:solidFill>
                  <a:srgbClr val="000000"/>
                </a:solidFill>
                <a:latin typeface="Trebuchet MS" pitchFamily="34" charset="0"/>
              </a:rPr>
              <a:t>. </a:t>
            </a:r>
          </a:p>
          <a:p>
            <a:pPr marL="180000" indent="-180000">
              <a:buFont typeface="Arial"/>
              <a:buChar char="•"/>
              <a:defRPr/>
            </a:pPr>
            <a:r>
              <a:rPr lang="sv-SE" sz="1200" dirty="0" smtClean="0">
                <a:solidFill>
                  <a:srgbClr val="000000"/>
                </a:solidFill>
                <a:latin typeface="Trebuchet MS" pitchFamily="34" charset="0"/>
              </a:rPr>
              <a:t>kommunen måste i alla aktiviteter som syftar till att skapa kommunikation </a:t>
            </a:r>
            <a:r>
              <a:rPr lang="sv-SE" sz="1200" dirty="0" smtClean="0">
                <a:solidFill>
                  <a:srgbClr val="0070C0"/>
                </a:solidFill>
                <a:latin typeface="Trebuchet MS" pitchFamily="34" charset="0"/>
              </a:rPr>
              <a:t>utgå</a:t>
            </a:r>
            <a:r>
              <a:rPr lang="sv-SE" sz="12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sv-SE" sz="1200" dirty="0" smtClean="0">
                <a:solidFill>
                  <a:srgbClr val="0070C0"/>
                </a:solidFill>
                <a:latin typeface="Trebuchet MS" pitchFamily="34" charset="0"/>
              </a:rPr>
              <a:t>från mottagarnas situation, kunskaper och attityder</a:t>
            </a:r>
            <a:r>
              <a:rPr lang="sv-SE" sz="1200" dirty="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en-US" sz="1200" dirty="0" smtClean="0">
              <a:solidFill>
                <a:srgbClr val="000000"/>
              </a:solidFill>
              <a:latin typeface="Trebuchet MS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Mål </a:t>
            </a:r>
          </a:p>
          <a:p>
            <a:pPr>
              <a:buFontTx/>
              <a:buChar char="-"/>
            </a:pPr>
            <a:r>
              <a:rPr lang="sv-SE" dirty="0" smtClean="0"/>
              <a:t>Enklare</a:t>
            </a:r>
            <a:r>
              <a:rPr lang="sv-SE" baseline="0" dirty="0" smtClean="0"/>
              <a:t> vardag för boende, besökare och företag</a:t>
            </a:r>
          </a:p>
          <a:p>
            <a:pPr>
              <a:buFontTx/>
              <a:buChar char="-"/>
            </a:pPr>
            <a:r>
              <a:rPr lang="sv-SE" baseline="0" dirty="0" smtClean="0"/>
              <a:t>Smartare och öppnare förvaltning som stödjer innovation och delaktighet</a:t>
            </a:r>
          </a:p>
          <a:p>
            <a:pPr>
              <a:buFontTx/>
              <a:buChar char="-"/>
            </a:pPr>
            <a:r>
              <a:rPr lang="sv-SE" baseline="0" dirty="0" smtClean="0"/>
              <a:t>Högre kvalitet och effektivitet i verksamheten</a:t>
            </a:r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575757"/>
                </a:solidFill>
              </a:rPr>
              <a:t>HÅLLBAR STAD – ÖPPEN FÖR VÄRLDEN </a:t>
            </a:r>
            <a:endParaRPr lang="en-GB" dirty="0">
              <a:solidFill>
                <a:srgbClr val="575757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>
                <a:solidFill>
                  <a:srgbClr val="575757"/>
                </a:solidFill>
              </a:rPr>
              <a:pPr/>
              <a:t>‹#›</a:t>
            </a:fld>
            <a:endParaRPr lang="sv-SE" dirty="0">
              <a:solidFill>
                <a:srgbClr val="575757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så styrs Göteborg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/>
              <a:pPr/>
              <a:t>27 april 2015</a:t>
            </a:fld>
            <a:endParaRPr lang="sv-SE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kumimoji="0" lang="sv-SE" sz="1000"/>
              <a:pPr algn="r"/>
              <a:t>‹#›</a:t>
            </a:fld>
            <a:endParaRPr kumimoji="0" lang="sv-S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="" xmlns:p14="http://schemas.microsoft.com/office/powerpoint/2010/main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ild - h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76400" y="1368000"/>
            <a:ext cx="8784000" cy="47880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så styrs Göteborg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573716" y="6248400"/>
            <a:ext cx="223617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5C029-A792-4927-A631-5C0936CD1543}" type="datetime4">
              <a:rPr lang="sv-SE">
                <a:solidFill>
                  <a:srgbClr val="747474"/>
                </a:solidFill>
              </a:rPr>
              <a:pPr/>
              <a:t>27 april 2015</a:t>
            </a:fld>
            <a:endParaRPr lang="sv-SE">
              <a:solidFill>
                <a:srgbClr val="747474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4"/>
          </p:nvPr>
        </p:nvSpPr>
        <p:spPr>
          <a:xfrm>
            <a:off x="4493561" y="6381328"/>
            <a:ext cx="942535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sv-SE">
                <a:solidFill>
                  <a:prstClr val="white"/>
                </a:solidFill>
              </a:rPr>
              <a:pPr algn="r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4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86" r:id="rId12"/>
    <p:sldLayoutId id="2147483889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  <p:sldLayoutId id="2147483884" r:id="rId6"/>
    <p:sldLayoutId id="2147483885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2903997"/>
            <a:ext cx="5486252" cy="985563"/>
          </a:xfrm>
        </p:spPr>
        <p:txBody>
          <a:bodyPr/>
          <a:lstStyle/>
          <a:p>
            <a:r>
              <a:rPr lang="sv-SE" sz="4800" dirty="0"/>
              <a:t>Strategisk kommunikation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4062387"/>
            <a:ext cx="5475620" cy="307777"/>
          </a:xfrm>
        </p:spPr>
        <p:txBody>
          <a:bodyPr/>
          <a:lstStyle/>
          <a:p>
            <a:r>
              <a:rPr lang="sv-SE" dirty="0"/>
              <a:t>Helena Mehner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8691563" y="6269038"/>
            <a:ext cx="452437" cy="417512"/>
          </a:xfrm>
        </p:spPr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</a:t>
            </a:fld>
            <a:endParaRPr lang="sv-SE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Extern kommunikation bygger på intern kommunikation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2000" y="2113808"/>
            <a:ext cx="8228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En förutsättning för att nå kvalitet på kommunikation med göteborgarna är att de </a:t>
            </a:r>
            <a:r>
              <a:rPr lang="sv-SE" sz="2000" dirty="0">
                <a:solidFill>
                  <a:srgbClr val="0070C0"/>
                </a:solidFill>
              </a:rPr>
              <a:t>anställda är välinformerade </a:t>
            </a:r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om verksamheten och dess mål. </a:t>
            </a:r>
          </a:p>
          <a:p>
            <a:endParaRPr lang="sv-SE" sz="2000" dirty="0">
              <a:solidFill>
                <a:srgbClr val="575757">
                  <a:lumMod val="50000"/>
                </a:srgbClr>
              </a:solidFill>
            </a:endParaRPr>
          </a:p>
          <a:p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Medarbetarna inom Göteborgs Stad har en viktig roll som </a:t>
            </a:r>
            <a:r>
              <a:rPr lang="sv-SE" sz="2000" dirty="0">
                <a:solidFill>
                  <a:srgbClr val="0070C0"/>
                </a:solidFill>
              </a:rPr>
              <a:t>kunskapsbärare, marknadsförare och som stadens ansikte utåt.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Ansvar och roller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2000" y="2113808"/>
            <a:ext cx="822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Ansvaret för informationen </a:t>
            </a:r>
            <a:r>
              <a:rPr lang="sv-SE" sz="2000" dirty="0">
                <a:solidFill>
                  <a:srgbClr val="0070C0"/>
                </a:solidFill>
              </a:rPr>
              <a:t>följer med ansvaret för verksamheten, </a:t>
            </a:r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informationen ska alltid vara </a:t>
            </a:r>
            <a:r>
              <a:rPr lang="sv-SE" sz="2000" dirty="0">
                <a:solidFill>
                  <a:srgbClr val="0070C0"/>
                </a:solidFill>
              </a:rPr>
              <a:t>opartisk och saklig, </a:t>
            </a:r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det gäller både positiva och negativa budskap. </a:t>
            </a:r>
          </a:p>
          <a:p>
            <a:endParaRPr lang="sv-SE" sz="2000" dirty="0">
              <a:solidFill>
                <a:srgbClr val="575757">
                  <a:lumMod val="50000"/>
                </a:srgbClr>
              </a:solidFill>
            </a:endParaRPr>
          </a:p>
          <a:p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Det är politikernas uppgift att </a:t>
            </a:r>
            <a:r>
              <a:rPr lang="sv-SE" sz="2000" dirty="0">
                <a:solidFill>
                  <a:srgbClr val="0070C0"/>
                </a:solidFill>
              </a:rPr>
              <a:t>formulera åsikter och driva opinion </a:t>
            </a:r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i olika frågor. </a:t>
            </a:r>
            <a:endParaRPr lang="sv-SE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Media och kommunen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22000" y="2113808"/>
            <a:ext cx="8228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Media spelar en </a:t>
            </a:r>
            <a:r>
              <a:rPr lang="sv-SE" sz="2000" dirty="0">
                <a:solidFill>
                  <a:srgbClr val="0070C0"/>
                </a:solidFill>
              </a:rPr>
              <a:t>viktig roll i den kommunala demokratin. </a:t>
            </a:r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Kontakterna med massmedia ska präglas av </a:t>
            </a:r>
            <a:r>
              <a:rPr lang="sv-SE" sz="2000" dirty="0">
                <a:solidFill>
                  <a:srgbClr val="0070C0"/>
                </a:solidFill>
              </a:rPr>
              <a:t>största möjliga öppenhet. </a:t>
            </a:r>
            <a:endParaRPr lang="sv-SE" sz="2000" dirty="0">
              <a:solidFill>
                <a:srgbClr val="575757">
                  <a:lumMod val="50000"/>
                </a:srgbClr>
              </a:solidFill>
            </a:endParaRPr>
          </a:p>
          <a:p>
            <a:endParaRPr lang="sv-SE" sz="2000" dirty="0">
              <a:solidFill>
                <a:srgbClr val="575757">
                  <a:lumMod val="50000"/>
                </a:srgbClr>
              </a:solidFill>
            </a:endParaRPr>
          </a:p>
          <a:p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Det är viktigt att media snabbt kan komma i kontakt med den medarbetare som har </a:t>
            </a:r>
            <a:r>
              <a:rPr lang="sv-SE" sz="2000" dirty="0">
                <a:solidFill>
                  <a:srgbClr val="0070C0"/>
                </a:solidFill>
              </a:rPr>
              <a:t>ansvar och kompetens </a:t>
            </a:r>
            <a:r>
              <a:rPr lang="sv-SE" sz="2000" dirty="0">
                <a:solidFill>
                  <a:srgbClr val="575757">
                    <a:lumMod val="50000"/>
                  </a:srgbClr>
                </a:solidFill>
              </a:rPr>
              <a:t>i sakfrågan. </a:t>
            </a:r>
            <a:endParaRPr lang="sv-SE" sz="2000" dirty="0">
              <a:solidFill>
                <a:srgbClr val="0070C0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706666" y="4448175"/>
            <a:ext cx="2863453" cy="1390649"/>
          </a:xfrm>
          <a:prstGeom prst="wedgeRoundRectCallout">
            <a:avLst>
              <a:gd name="adj1" fmla="val -44644"/>
              <a:gd name="adj2" fmla="val 67625"/>
              <a:gd name="adj3" fmla="val 16667"/>
            </a:avLst>
          </a:prstGeom>
          <a:noFill/>
          <a:ln w="19050">
            <a:solidFill>
              <a:srgbClr val="F2D040"/>
            </a:solidFill>
            <a:miter lim="800000"/>
            <a:headEnd/>
            <a:tailEnd/>
          </a:ln>
        </p:spPr>
        <p:txBody>
          <a:bodyPr anchor="ctr"/>
          <a:lstStyle/>
          <a:p>
            <a:pPr marL="182563" indent="-182563" eaLnBrk="0" hangingPunct="0">
              <a:buClr>
                <a:srgbClr val="1B78CC"/>
              </a:buClr>
              <a:buFont typeface="Wingdings" pitchFamily="2" charset="2"/>
              <a:buChar char="§"/>
            </a:pPr>
            <a:r>
              <a:rPr lang="sv-SE" sz="1600" dirty="0">
                <a:solidFill>
                  <a:srgbClr val="000000"/>
                </a:solidFill>
                <a:latin typeface="Trebuchet MS" pitchFamily="34" charset="0"/>
              </a:rPr>
              <a:t>Vilka lagar styr våra kontakter med media?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3472089"/>
            <a:ext cx="5486252" cy="985563"/>
          </a:xfrm>
        </p:spPr>
        <p:txBody>
          <a:bodyPr/>
          <a:lstStyle/>
          <a:p>
            <a:r>
              <a:rPr lang="sv-SE" sz="480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Göteborgs Stads </a:t>
            </a:r>
            <a:r>
              <a:rPr lang="sv-SE" sz="4800" dirty="0" err="1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kommunikations-strategi</a:t>
            </a:r>
            <a:endParaRPr lang="sv-SE" sz="4800" dirty="0"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999516" y="4630479"/>
            <a:ext cx="5475620" cy="307777"/>
          </a:xfrm>
        </p:spPr>
        <p:txBody>
          <a:bodyPr/>
          <a:lstStyle/>
          <a:p>
            <a:r>
              <a:rPr lang="sv-SE" b="1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Antogs av KS 26 mars 2014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Göteborgs Stads kommunikationsstrategi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Uppdrag från kommunstyrelsen</a:t>
            </a:r>
          </a:p>
          <a:p>
            <a:pPr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Syftet är att synliggöra stadens arbete; staden ska ha en stark profil i kommunikationsfrågorna</a:t>
            </a:r>
          </a:p>
          <a:p>
            <a:pPr>
              <a:buFont typeface="Arial" pitchFamily="34" charset="0"/>
              <a:buChar char="•"/>
            </a:pPr>
            <a:r>
              <a:rPr lang="sv-SE" dirty="0">
                <a:solidFill>
                  <a:srgbClr val="747474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Framtagen av stadsdelar, fackförvaltningar och bolag; beslutad av kommunstyrelsen 26 mars 2014</a:t>
            </a:r>
          </a:p>
          <a:p>
            <a:pPr>
              <a:buFont typeface="Arial" pitchFamily="34" charset="0"/>
              <a:buChar char="•"/>
            </a:pPr>
            <a:r>
              <a:rPr lang="sv-S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Består av gemensamma kommunikationsplattformar och ett huvudbudskap, ”Hållbar stad – öppen för världen”</a:t>
            </a:r>
          </a:p>
          <a:p>
            <a:pPr>
              <a:buFont typeface="Arial" pitchFamily="34" charset="0"/>
              <a:buChar char="•"/>
            </a:pPr>
            <a:r>
              <a:rPr lang="sv-S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Består av ett arbetssätt med kommunikationsplaner och en gemensam kommunikationsprocess</a:t>
            </a:r>
          </a:p>
          <a:p>
            <a:pPr>
              <a:buFont typeface="Arial" pitchFamily="34" charset="0"/>
              <a:buChar char="•"/>
            </a:pPr>
            <a:r>
              <a:rPr lang="sv-SE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 för intern kommunikation arbetas fram 2014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Samordnad kommunikation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456286" y="1515101"/>
            <a:ext cx="6011677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solidFill>
                  <a:prstClr val="white">
                    <a:lumMod val="50000"/>
                  </a:prstClr>
                </a:solidFill>
                <a:ea typeface="ヒラギノ角ゴ Pro W3"/>
                <a:cs typeface="ヒラギノ角ゴ Pro W3"/>
              </a:rPr>
              <a:t>UTGÅNGSLÄGE</a:t>
            </a:r>
            <a:endParaRPr lang="sv-SE" b="1" dirty="0">
              <a:solidFill>
                <a:prstClr val="white">
                  <a:lumMod val="50000"/>
                </a:prst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429187" y="2031744"/>
            <a:ext cx="6050617" cy="1244881"/>
          </a:xfrm>
          <a:prstGeom prst="rect">
            <a:avLst/>
          </a:prstGeom>
          <a:solidFill>
            <a:srgbClr val="0464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grpSp>
        <p:nvGrpSpPr>
          <p:cNvPr id="5" name="Grupp 2"/>
          <p:cNvGrpSpPr/>
          <p:nvPr/>
        </p:nvGrpSpPr>
        <p:grpSpPr>
          <a:xfrm>
            <a:off x="1438461" y="3793295"/>
            <a:ext cx="6254477" cy="1915987"/>
            <a:chOff x="1506074" y="3665013"/>
            <a:chExt cx="6532231" cy="1915987"/>
          </a:xfrm>
        </p:grpSpPr>
        <p:sp>
          <p:nvSpPr>
            <p:cNvPr id="9" name="Text Box 42"/>
            <p:cNvSpPr txBox="1">
              <a:spLocks noChangeArrowheads="1"/>
            </p:cNvSpPr>
            <p:nvPr/>
          </p:nvSpPr>
          <p:spPr bwMode="auto">
            <a:xfrm>
              <a:off x="1535922" y="3665013"/>
              <a:ext cx="6292151" cy="36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6" rIns="91436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b="1" dirty="0">
                  <a:solidFill>
                    <a:prstClr val="white">
                      <a:lumMod val="50000"/>
                    </a:prstClr>
                  </a:solidFill>
                  <a:ea typeface="ヒラギノ角ゴ Pro W3"/>
                  <a:cs typeface="ヒラギノ角ゴ Pro W3"/>
                </a:rPr>
                <a:t>MÅLBILD</a:t>
              </a:r>
            </a:p>
          </p:txBody>
        </p:sp>
        <p:sp>
          <p:nvSpPr>
            <p:cNvPr id="10" name="AutoShape 2"/>
            <p:cNvSpPr>
              <a:spLocks/>
            </p:cNvSpPr>
            <p:nvPr/>
          </p:nvSpPr>
          <p:spPr bwMode="auto">
            <a:xfrm>
              <a:off x="1506074" y="3868661"/>
              <a:ext cx="6532231" cy="1712339"/>
            </a:xfrm>
            <a:prstGeom prst="rightArrow">
              <a:avLst>
                <a:gd name="adj1" fmla="val 69639"/>
                <a:gd name="adj2" fmla="val 79415"/>
              </a:avLst>
            </a:prstGeom>
            <a:solidFill>
              <a:srgbClr val="0464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41300" cap="flat">
                  <a:solidFill>
                    <a:srgbClr val="0464C8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1" name="AutoShape 3"/>
            <p:cNvSpPr>
              <a:spLocks/>
            </p:cNvSpPr>
            <p:nvPr/>
          </p:nvSpPr>
          <p:spPr bwMode="auto">
            <a:xfrm rot="21420000">
              <a:off x="1887531" y="4392946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2" name="AutoShape 4"/>
            <p:cNvSpPr>
              <a:spLocks/>
            </p:cNvSpPr>
            <p:nvPr/>
          </p:nvSpPr>
          <p:spPr bwMode="auto">
            <a:xfrm rot="180000">
              <a:off x="3828734" y="4755618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3" name="AutoShape 5"/>
            <p:cNvSpPr>
              <a:spLocks/>
            </p:cNvSpPr>
            <p:nvPr/>
          </p:nvSpPr>
          <p:spPr bwMode="auto">
            <a:xfrm>
              <a:off x="4532974" y="4544792"/>
              <a:ext cx="536676" cy="236552"/>
            </a:xfrm>
            <a:prstGeom prst="rightArrow">
              <a:avLst>
                <a:gd name="adj1" fmla="val 46083"/>
                <a:gd name="adj2" fmla="val 88519"/>
              </a:avLst>
            </a:pr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42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4" name="AutoShape 6"/>
            <p:cNvSpPr>
              <a:spLocks/>
            </p:cNvSpPr>
            <p:nvPr/>
          </p:nvSpPr>
          <p:spPr bwMode="auto">
            <a:xfrm rot="21420000">
              <a:off x="4761397" y="4847855"/>
              <a:ext cx="536677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21420000">
              <a:off x="5302817" y="4515301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 rot="180000">
              <a:off x="5498834" y="4847855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7" name="AutoShape 9"/>
            <p:cNvSpPr>
              <a:spLocks/>
            </p:cNvSpPr>
            <p:nvPr/>
          </p:nvSpPr>
          <p:spPr bwMode="auto">
            <a:xfrm rot="180000">
              <a:off x="6241012" y="4943856"/>
              <a:ext cx="535886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8" name="AutoShape 10"/>
            <p:cNvSpPr>
              <a:spLocks/>
            </p:cNvSpPr>
            <p:nvPr/>
          </p:nvSpPr>
          <p:spPr bwMode="auto">
            <a:xfrm rot="21420000">
              <a:off x="6791125" y="4603773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9" name="AutoShape 11"/>
            <p:cNvSpPr>
              <a:spLocks/>
            </p:cNvSpPr>
            <p:nvPr/>
          </p:nvSpPr>
          <p:spPr bwMode="auto">
            <a:xfrm rot="21420000">
              <a:off x="6241012" y="4367220"/>
              <a:ext cx="53588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0" name="AutoShape 12"/>
            <p:cNvSpPr>
              <a:spLocks/>
            </p:cNvSpPr>
            <p:nvPr/>
          </p:nvSpPr>
          <p:spPr bwMode="auto">
            <a:xfrm rot="180000">
              <a:off x="5671139" y="4244866"/>
              <a:ext cx="536676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1" name="AutoShape 13"/>
            <p:cNvSpPr>
              <a:spLocks/>
            </p:cNvSpPr>
            <p:nvPr/>
          </p:nvSpPr>
          <p:spPr bwMode="auto">
            <a:xfrm rot="180000">
              <a:off x="4365411" y="4278121"/>
              <a:ext cx="535886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 rot="21420000">
              <a:off x="3721241" y="4392946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3" name="AutoShape 15"/>
            <p:cNvSpPr>
              <a:spLocks/>
            </p:cNvSpPr>
            <p:nvPr/>
          </p:nvSpPr>
          <p:spPr bwMode="auto">
            <a:xfrm rot="21420000">
              <a:off x="3091299" y="4896169"/>
              <a:ext cx="536676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4" name="AutoShape 16"/>
            <p:cNvSpPr>
              <a:spLocks/>
            </p:cNvSpPr>
            <p:nvPr/>
          </p:nvSpPr>
          <p:spPr bwMode="auto">
            <a:xfrm rot="180000">
              <a:off x="3152158" y="4559223"/>
              <a:ext cx="536677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5" name="AutoShape 17"/>
            <p:cNvSpPr>
              <a:spLocks/>
            </p:cNvSpPr>
            <p:nvPr/>
          </p:nvSpPr>
          <p:spPr bwMode="auto">
            <a:xfrm rot="180000">
              <a:off x="1850382" y="4847855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6" name="AutoShape 18"/>
            <p:cNvSpPr>
              <a:spLocks/>
            </p:cNvSpPr>
            <p:nvPr/>
          </p:nvSpPr>
          <p:spPr bwMode="auto">
            <a:xfrm rot="180000">
              <a:off x="2615482" y="4359691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7" name="AutoShape 19"/>
            <p:cNvSpPr>
              <a:spLocks/>
            </p:cNvSpPr>
            <p:nvPr/>
          </p:nvSpPr>
          <p:spPr bwMode="auto">
            <a:xfrm rot="21420000">
              <a:off x="2475583" y="4677813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</p:grpSp>
      <p:sp>
        <p:nvSpPr>
          <p:cNvPr id="28" name="AutoShape 20"/>
          <p:cNvSpPr>
            <a:spLocks/>
          </p:cNvSpPr>
          <p:nvPr/>
        </p:nvSpPr>
        <p:spPr bwMode="auto">
          <a:xfrm rot="4134616">
            <a:off x="2274642" y="2285735"/>
            <a:ext cx="425418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1" y="5824"/>
                </a:moveTo>
                <a:lnTo>
                  <a:pt x="10970" y="5816"/>
                </a:lnTo>
                <a:lnTo>
                  <a:pt x="10972" y="-8"/>
                </a:lnTo>
                <a:lnTo>
                  <a:pt x="21596" y="10784"/>
                </a:lnTo>
                <a:lnTo>
                  <a:pt x="10966" y="21592"/>
                </a:lnTo>
                <a:lnTo>
                  <a:pt x="10968" y="15768"/>
                </a:lnTo>
                <a:lnTo>
                  <a:pt x="-4" y="15777"/>
                </a:lnTo>
                <a:close/>
                <a:moveTo>
                  <a:pt x="-1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45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29" name="AutoShape 21"/>
          <p:cNvSpPr>
            <a:spLocks/>
          </p:cNvSpPr>
          <p:nvPr/>
        </p:nvSpPr>
        <p:spPr bwMode="auto">
          <a:xfrm rot="13225555">
            <a:off x="4053057" y="2707867"/>
            <a:ext cx="494664" cy="237180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-2" y="5824"/>
                </a:moveTo>
                <a:lnTo>
                  <a:pt x="10975" y="5811"/>
                </a:lnTo>
                <a:lnTo>
                  <a:pt x="10977" y="-13"/>
                </a:lnTo>
                <a:lnTo>
                  <a:pt x="21594" y="10774"/>
                </a:lnTo>
                <a:lnTo>
                  <a:pt x="10970" y="21587"/>
                </a:lnTo>
                <a:lnTo>
                  <a:pt x="10972" y="15763"/>
                </a:lnTo>
                <a:lnTo>
                  <a:pt x="-6" y="15776"/>
                </a:lnTo>
                <a:close/>
                <a:moveTo>
                  <a:pt x="-2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8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0" name="AutoShape 22"/>
          <p:cNvSpPr>
            <a:spLocks/>
          </p:cNvSpPr>
          <p:nvPr/>
        </p:nvSpPr>
        <p:spPr bwMode="auto">
          <a:xfrm rot="15109850">
            <a:off x="6683988" y="2784252"/>
            <a:ext cx="426046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1" y="5823"/>
                </a:moveTo>
                <a:lnTo>
                  <a:pt x="10970" y="5816"/>
                </a:lnTo>
                <a:lnTo>
                  <a:pt x="10972" y="-8"/>
                </a:lnTo>
                <a:lnTo>
                  <a:pt x="21597" y="10784"/>
                </a:lnTo>
                <a:lnTo>
                  <a:pt x="10967" y="21592"/>
                </a:lnTo>
                <a:lnTo>
                  <a:pt x="10968" y="15768"/>
                </a:lnTo>
                <a:lnTo>
                  <a:pt x="-3" y="15776"/>
                </a:lnTo>
                <a:close/>
                <a:moveTo>
                  <a:pt x="-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468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1" name="AutoShape 23"/>
          <p:cNvSpPr>
            <a:spLocks/>
          </p:cNvSpPr>
          <p:nvPr/>
        </p:nvSpPr>
        <p:spPr bwMode="auto">
          <a:xfrm rot="4356794">
            <a:off x="4948600" y="2333422"/>
            <a:ext cx="425418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2" y="5823"/>
                </a:moveTo>
                <a:lnTo>
                  <a:pt x="10969" y="5817"/>
                </a:lnTo>
                <a:lnTo>
                  <a:pt x="10971" y="-7"/>
                </a:lnTo>
                <a:lnTo>
                  <a:pt x="21596" y="10786"/>
                </a:lnTo>
                <a:lnTo>
                  <a:pt x="10966" y="21593"/>
                </a:lnTo>
                <a:lnTo>
                  <a:pt x="10967" y="15769"/>
                </a:lnTo>
                <a:lnTo>
                  <a:pt x="-4" y="15776"/>
                </a:lnTo>
                <a:close/>
                <a:moveTo>
                  <a:pt x="-2" y="5823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47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2" name="AutoShape 24"/>
          <p:cNvSpPr>
            <a:spLocks/>
          </p:cNvSpPr>
          <p:nvPr/>
        </p:nvSpPr>
        <p:spPr bwMode="auto">
          <a:xfrm rot="8742361">
            <a:off x="4643298" y="2748652"/>
            <a:ext cx="494664" cy="237180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3"/>
                </a:moveTo>
                <a:lnTo>
                  <a:pt x="10981" y="5836"/>
                </a:lnTo>
                <a:lnTo>
                  <a:pt x="10979" y="12"/>
                </a:lnTo>
                <a:lnTo>
                  <a:pt x="21602" y="10824"/>
                </a:lnTo>
                <a:lnTo>
                  <a:pt x="10987" y="21612"/>
                </a:lnTo>
                <a:lnTo>
                  <a:pt x="10985" y="15788"/>
                </a:lnTo>
                <a:lnTo>
                  <a:pt x="5" y="15776"/>
                </a:lnTo>
                <a:close/>
                <a:moveTo>
                  <a:pt x="2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99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3" name="AutoShape 25"/>
          <p:cNvSpPr>
            <a:spLocks/>
          </p:cNvSpPr>
          <p:nvPr/>
        </p:nvSpPr>
        <p:spPr bwMode="auto">
          <a:xfrm rot="11794062">
            <a:off x="5249591" y="2774378"/>
            <a:ext cx="495394" cy="237180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1" y="5824"/>
                </a:moveTo>
                <a:lnTo>
                  <a:pt x="10982" y="5817"/>
                </a:lnTo>
                <a:lnTo>
                  <a:pt x="10983" y="-7"/>
                </a:lnTo>
                <a:lnTo>
                  <a:pt x="21597" y="10786"/>
                </a:lnTo>
                <a:lnTo>
                  <a:pt x="10979" y="21593"/>
                </a:lnTo>
                <a:lnTo>
                  <a:pt x="10980" y="15769"/>
                </a:lnTo>
                <a:lnTo>
                  <a:pt x="-3" y="15777"/>
                </a:lnTo>
                <a:close/>
                <a:moveTo>
                  <a:pt x="-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38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 rot="9499534">
            <a:off x="5917897" y="2763711"/>
            <a:ext cx="494664" cy="236552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83" y="5833"/>
                </a:lnTo>
                <a:lnTo>
                  <a:pt x="10981" y="9"/>
                </a:lnTo>
                <a:lnTo>
                  <a:pt x="21601" y="10818"/>
                </a:lnTo>
                <a:lnTo>
                  <a:pt x="10987" y="21609"/>
                </a:lnTo>
                <a:lnTo>
                  <a:pt x="10985" y="15785"/>
                </a:lnTo>
                <a:lnTo>
                  <a:pt x="3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0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5" name="AutoShape 27"/>
          <p:cNvSpPr>
            <a:spLocks/>
          </p:cNvSpPr>
          <p:nvPr/>
        </p:nvSpPr>
        <p:spPr bwMode="auto">
          <a:xfrm rot="9559178">
            <a:off x="6490627" y="2386609"/>
            <a:ext cx="494664" cy="236553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4"/>
                </a:moveTo>
                <a:lnTo>
                  <a:pt x="10983" y="5833"/>
                </a:lnTo>
                <a:lnTo>
                  <a:pt x="10982" y="9"/>
                </a:lnTo>
                <a:lnTo>
                  <a:pt x="21601" y="10818"/>
                </a:lnTo>
                <a:lnTo>
                  <a:pt x="10987" y="21609"/>
                </a:lnTo>
                <a:lnTo>
                  <a:pt x="10985" y="15785"/>
                </a:lnTo>
                <a:lnTo>
                  <a:pt x="3" y="15777"/>
                </a:lnTo>
                <a:close/>
                <a:moveTo>
                  <a:pt x="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076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6" name="AutoShape 28"/>
          <p:cNvSpPr>
            <a:spLocks/>
          </p:cNvSpPr>
          <p:nvPr/>
        </p:nvSpPr>
        <p:spPr bwMode="auto">
          <a:xfrm rot="18916765">
            <a:off x="5999611" y="2275547"/>
            <a:ext cx="494664" cy="236552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4"/>
                </a:moveTo>
                <a:lnTo>
                  <a:pt x="10979" y="5837"/>
                </a:lnTo>
                <a:lnTo>
                  <a:pt x="10976" y="13"/>
                </a:lnTo>
                <a:lnTo>
                  <a:pt x="21602" y="10826"/>
                </a:lnTo>
                <a:lnTo>
                  <a:pt x="10984" y="21613"/>
                </a:lnTo>
                <a:lnTo>
                  <a:pt x="10982" y="15789"/>
                </a:lnTo>
                <a:lnTo>
                  <a:pt x="6" y="15776"/>
                </a:lnTo>
                <a:close/>
                <a:moveTo>
                  <a:pt x="2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193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7" name="AutoShape 29"/>
          <p:cNvSpPr>
            <a:spLocks/>
          </p:cNvSpPr>
          <p:nvPr/>
        </p:nvSpPr>
        <p:spPr bwMode="auto">
          <a:xfrm rot="14278380">
            <a:off x="5404961" y="2318728"/>
            <a:ext cx="425418" cy="275057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-2" y="5823"/>
                </a:moveTo>
                <a:lnTo>
                  <a:pt x="10972" y="5812"/>
                </a:lnTo>
                <a:lnTo>
                  <a:pt x="10974" y="-12"/>
                </a:lnTo>
                <a:lnTo>
                  <a:pt x="21595" y="10777"/>
                </a:lnTo>
                <a:lnTo>
                  <a:pt x="10967" y="21588"/>
                </a:lnTo>
                <a:lnTo>
                  <a:pt x="10968" y="15764"/>
                </a:lnTo>
                <a:lnTo>
                  <a:pt x="-5" y="15776"/>
                </a:lnTo>
                <a:close/>
                <a:moveTo>
                  <a:pt x="-2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38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8" name="AutoShape 30"/>
          <p:cNvSpPr>
            <a:spLocks/>
          </p:cNvSpPr>
          <p:nvPr/>
        </p:nvSpPr>
        <p:spPr bwMode="auto">
          <a:xfrm rot="6100280">
            <a:off x="4595791" y="2203851"/>
            <a:ext cx="424791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4"/>
                </a:moveTo>
                <a:lnTo>
                  <a:pt x="10972" y="5829"/>
                </a:lnTo>
                <a:lnTo>
                  <a:pt x="10971" y="5"/>
                </a:lnTo>
                <a:lnTo>
                  <a:pt x="21601" y="10809"/>
                </a:lnTo>
                <a:lnTo>
                  <a:pt x="10974" y="21605"/>
                </a:lnTo>
                <a:lnTo>
                  <a:pt x="10973" y="15781"/>
                </a:lnTo>
                <a:lnTo>
                  <a:pt x="3" y="15777"/>
                </a:lnTo>
                <a:close/>
                <a:moveTo>
                  <a:pt x="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728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9" name="AutoShape 31"/>
          <p:cNvSpPr>
            <a:spLocks/>
          </p:cNvSpPr>
          <p:nvPr/>
        </p:nvSpPr>
        <p:spPr bwMode="auto">
          <a:xfrm rot="10109584">
            <a:off x="3945078" y="2345823"/>
            <a:ext cx="495394" cy="236552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4"/>
                </a:moveTo>
                <a:lnTo>
                  <a:pt x="10985" y="5829"/>
                </a:lnTo>
                <a:lnTo>
                  <a:pt x="10984" y="5"/>
                </a:lnTo>
                <a:lnTo>
                  <a:pt x="21601" y="10810"/>
                </a:lnTo>
                <a:lnTo>
                  <a:pt x="10987" y="21605"/>
                </a:lnTo>
                <a:lnTo>
                  <a:pt x="10986" y="15781"/>
                </a:lnTo>
                <a:lnTo>
                  <a:pt x="3" y="15777"/>
                </a:lnTo>
                <a:close/>
                <a:moveTo>
                  <a:pt x="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13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0" name="AutoShape 32"/>
          <p:cNvSpPr>
            <a:spLocks/>
          </p:cNvSpPr>
          <p:nvPr/>
        </p:nvSpPr>
        <p:spPr bwMode="auto">
          <a:xfrm rot="20033005">
            <a:off x="3384751" y="2841516"/>
            <a:ext cx="495394" cy="236552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2" y="5823"/>
                </a:moveTo>
                <a:lnTo>
                  <a:pt x="10983" y="5834"/>
                </a:lnTo>
                <a:lnTo>
                  <a:pt x="10981" y="10"/>
                </a:lnTo>
                <a:lnTo>
                  <a:pt x="21602" y="10820"/>
                </a:lnTo>
                <a:lnTo>
                  <a:pt x="10988" y="21610"/>
                </a:lnTo>
                <a:lnTo>
                  <a:pt x="10986" y="15786"/>
                </a:lnTo>
                <a:lnTo>
                  <a:pt x="5" y="15776"/>
                </a:lnTo>
                <a:close/>
                <a:moveTo>
                  <a:pt x="2" y="5823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20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1" name="AutoShape 33"/>
          <p:cNvSpPr>
            <a:spLocks/>
          </p:cNvSpPr>
          <p:nvPr/>
        </p:nvSpPr>
        <p:spPr bwMode="auto">
          <a:xfrm rot="5876001">
            <a:off x="3342437" y="2329656"/>
            <a:ext cx="425418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71" y="5827"/>
                </a:lnTo>
                <a:lnTo>
                  <a:pt x="10971" y="3"/>
                </a:lnTo>
                <a:lnTo>
                  <a:pt x="21601" y="10806"/>
                </a:lnTo>
                <a:lnTo>
                  <a:pt x="10973" y="21603"/>
                </a:lnTo>
                <a:lnTo>
                  <a:pt x="10972" y="15779"/>
                </a:lnTo>
                <a:lnTo>
                  <a:pt x="2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70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2" name="AutoShape 34"/>
          <p:cNvSpPr>
            <a:spLocks/>
          </p:cNvSpPr>
          <p:nvPr/>
        </p:nvSpPr>
        <p:spPr bwMode="auto">
          <a:xfrm rot="18598504">
            <a:off x="2187178" y="2773584"/>
            <a:ext cx="426045" cy="275786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4"/>
                </a:moveTo>
                <a:lnTo>
                  <a:pt x="10977" y="5837"/>
                </a:lnTo>
                <a:lnTo>
                  <a:pt x="10975" y="13"/>
                </a:lnTo>
                <a:lnTo>
                  <a:pt x="21602" y="10825"/>
                </a:lnTo>
                <a:lnTo>
                  <a:pt x="10983" y="21613"/>
                </a:lnTo>
                <a:lnTo>
                  <a:pt x="10981" y="15789"/>
                </a:lnTo>
                <a:lnTo>
                  <a:pt x="6" y="15777"/>
                </a:lnTo>
                <a:close/>
                <a:moveTo>
                  <a:pt x="2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1896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3" name="AutoShape 35"/>
          <p:cNvSpPr>
            <a:spLocks/>
          </p:cNvSpPr>
          <p:nvPr/>
        </p:nvSpPr>
        <p:spPr bwMode="auto">
          <a:xfrm rot="10247426">
            <a:off x="2859114" y="2305038"/>
            <a:ext cx="495394" cy="236553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85" y="5828"/>
                </a:lnTo>
                <a:lnTo>
                  <a:pt x="10984" y="4"/>
                </a:lnTo>
                <a:lnTo>
                  <a:pt x="21601" y="10808"/>
                </a:lnTo>
                <a:lnTo>
                  <a:pt x="10987" y="21604"/>
                </a:lnTo>
                <a:lnTo>
                  <a:pt x="10986" y="15780"/>
                </a:lnTo>
                <a:lnTo>
                  <a:pt x="2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14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4" name="AutoShape 36"/>
          <p:cNvSpPr>
            <a:spLocks/>
          </p:cNvSpPr>
          <p:nvPr/>
        </p:nvSpPr>
        <p:spPr bwMode="auto">
          <a:xfrm rot="3437422">
            <a:off x="2850706" y="2603543"/>
            <a:ext cx="426046" cy="275786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-3" y="5824"/>
                </a:moveTo>
                <a:lnTo>
                  <a:pt x="10971" y="5813"/>
                </a:lnTo>
                <a:lnTo>
                  <a:pt x="10973" y="-11"/>
                </a:lnTo>
                <a:lnTo>
                  <a:pt x="21594" y="10778"/>
                </a:lnTo>
                <a:lnTo>
                  <a:pt x="10966" y="21589"/>
                </a:lnTo>
                <a:lnTo>
                  <a:pt x="10968" y="15765"/>
                </a:lnTo>
                <a:lnTo>
                  <a:pt x="-6" y="15777"/>
                </a:lnTo>
                <a:close/>
                <a:moveTo>
                  <a:pt x="-3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38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5" name="AutoShape 34"/>
          <p:cNvSpPr>
            <a:spLocks/>
          </p:cNvSpPr>
          <p:nvPr/>
        </p:nvSpPr>
        <p:spPr bwMode="auto">
          <a:xfrm rot="18598504">
            <a:off x="1681694" y="2805215"/>
            <a:ext cx="426045" cy="275786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4"/>
                </a:moveTo>
                <a:lnTo>
                  <a:pt x="10977" y="5837"/>
                </a:lnTo>
                <a:lnTo>
                  <a:pt x="10975" y="13"/>
                </a:lnTo>
                <a:lnTo>
                  <a:pt x="21602" y="10825"/>
                </a:lnTo>
                <a:lnTo>
                  <a:pt x="10983" y="21613"/>
                </a:lnTo>
                <a:lnTo>
                  <a:pt x="10981" y="15789"/>
                </a:lnTo>
                <a:lnTo>
                  <a:pt x="6" y="15777"/>
                </a:lnTo>
                <a:close/>
                <a:moveTo>
                  <a:pt x="2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1896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 rot="10247426">
            <a:off x="1716603" y="2319416"/>
            <a:ext cx="495394" cy="236553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85" y="5828"/>
                </a:lnTo>
                <a:lnTo>
                  <a:pt x="10984" y="4"/>
                </a:lnTo>
                <a:lnTo>
                  <a:pt x="21601" y="10808"/>
                </a:lnTo>
                <a:lnTo>
                  <a:pt x="10987" y="21604"/>
                </a:lnTo>
                <a:lnTo>
                  <a:pt x="10986" y="15780"/>
                </a:lnTo>
                <a:lnTo>
                  <a:pt x="2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14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Aktiveringsprocess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 3"/>
          <p:cNvSpPr/>
          <p:nvPr/>
        </p:nvSpPr>
        <p:spPr>
          <a:xfrm>
            <a:off x="555778" y="846125"/>
            <a:ext cx="7391200" cy="46195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988940" y="2587817"/>
            <a:ext cx="2341179" cy="7966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 marL="180000" indent="-180000">
              <a:buFont typeface="Arial"/>
              <a:buNone/>
              <a:defRPr/>
            </a:pPr>
            <a:r>
              <a:rPr lang="sv-SE" b="1" dirty="0">
                <a:solidFill>
                  <a:srgbClr val="747474">
                    <a:lumMod val="50000"/>
                  </a:srgbClr>
                </a:solidFill>
                <a:cs typeface="Arial"/>
              </a:rPr>
              <a:t>Steg 2</a:t>
            </a:r>
          </a:p>
          <a:p>
            <a:pPr marL="177800" indent="-177800">
              <a:defRPr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cs typeface="Arial"/>
              </a:rPr>
              <a:t>Kommunikationsansvariga</a:t>
            </a:r>
          </a:p>
          <a:p>
            <a:pPr marL="180000" indent="-180000">
              <a:defRPr/>
            </a:pPr>
            <a:endParaRPr lang="sv-SE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Mål: skapa förståelse, engagemang och trygghet</a:t>
            </a:r>
          </a:p>
          <a:p>
            <a:endParaRPr lang="sv-SE" sz="1000" i="1" dirty="0">
              <a:solidFill>
                <a:srgbClr val="747474">
                  <a:lumMod val="50000"/>
                </a:srgbClr>
              </a:solidFill>
            </a:endParaRPr>
          </a:p>
          <a:p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Parallella  tvärgående processer inom respektive tema; stadsutveckling, näringsliv och leva &amp; bo på gång – med stöd från SLK:s kommunikationsstrateger. Övriga teman aktiveras steg för steg. </a:t>
            </a:r>
          </a:p>
          <a:p>
            <a:pPr marL="180000" indent="-180000" algn="ctr">
              <a:defRPr/>
            </a:pPr>
            <a:r>
              <a:rPr lang="sv-SE" sz="6000" dirty="0">
                <a:solidFill>
                  <a:srgbClr val="00B050"/>
                </a:solidFill>
                <a:cs typeface="Arial"/>
              </a:rPr>
              <a:t>             </a:t>
            </a:r>
            <a:endParaRPr lang="sv-SE" sz="6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buFont typeface="Arial" pitchFamily="34" charset="0"/>
              <a:buChar char="•"/>
              <a:defRPr/>
            </a:pPr>
            <a:endParaRPr lang="sv-SE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buFont typeface="Arial" pitchFamily="34" charset="0"/>
              <a:buChar char="•"/>
              <a:defRPr/>
            </a:pPr>
            <a:endParaRPr lang="sv-SE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defRPr/>
            </a:pPr>
            <a:r>
              <a:rPr lang="sv-SE" sz="6000" dirty="0">
                <a:solidFill>
                  <a:srgbClr val="00B050"/>
                </a:solidFill>
                <a:cs typeface="Arial"/>
              </a:rPr>
              <a:t>    </a:t>
            </a: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201878" y="3585310"/>
            <a:ext cx="1769430" cy="84714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sv-SE" b="1" kern="0" dirty="0">
                <a:solidFill>
                  <a:srgbClr val="747474">
                    <a:lumMod val="50000"/>
                  </a:srgbClr>
                </a:solidFill>
              </a:rPr>
              <a:t>Steg 1</a:t>
            </a:r>
          </a:p>
          <a:p>
            <a:r>
              <a:rPr lang="sv-SE" sz="1400" dirty="0">
                <a:solidFill>
                  <a:srgbClr val="747474">
                    <a:lumMod val="50000"/>
                  </a:srgbClr>
                </a:solidFill>
              </a:rPr>
              <a:t>Förvaltnings- och bolagsledningar</a:t>
            </a:r>
          </a:p>
          <a:p>
            <a:endParaRPr lang="sv-SE" sz="1200" i="1" dirty="0">
              <a:solidFill>
                <a:srgbClr val="747474">
                  <a:lumMod val="50000"/>
                </a:srgbClr>
              </a:solidFill>
            </a:endParaRPr>
          </a:p>
          <a:p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Genomförd                               okt 2013-  okt 2014</a:t>
            </a:r>
          </a:p>
          <a:p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Mål: skapa kännedom</a:t>
            </a:r>
          </a:p>
          <a:p>
            <a:endParaRPr lang="sv-SE" sz="1200" i="1" dirty="0">
              <a:solidFill>
                <a:srgbClr val="747474">
                  <a:lumMod val="50000"/>
                </a:srgbClr>
              </a:solidFill>
            </a:endParaRPr>
          </a:p>
          <a:p>
            <a:r>
              <a:rPr lang="sv-SE" b="1" dirty="0">
                <a:solidFill>
                  <a:srgbClr val="747474">
                    <a:lumMod val="50000"/>
                  </a:srgbClr>
                </a:solidFill>
              </a:rPr>
              <a:t/>
            </a:r>
            <a:br>
              <a:rPr lang="sv-SE" b="1" dirty="0">
                <a:solidFill>
                  <a:srgbClr val="747474">
                    <a:lumMod val="50000"/>
                  </a:srgbClr>
                </a:solidFill>
              </a:rPr>
            </a:br>
            <a:endParaRPr lang="sv-SE" kern="0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9" name="Platshållare för innehåll 5"/>
          <p:cNvSpPr txBox="1">
            <a:spLocks/>
          </p:cNvSpPr>
          <p:nvPr/>
        </p:nvSpPr>
        <p:spPr>
          <a:xfrm>
            <a:off x="4460741" y="1649691"/>
            <a:ext cx="1868808" cy="1236025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b="1" dirty="0">
                <a:solidFill>
                  <a:srgbClr val="747474">
                    <a:lumMod val="50000"/>
                  </a:srgbClr>
                </a:solidFill>
              </a:rPr>
              <a:t>Steg 3</a:t>
            </a:r>
          </a:p>
          <a:p>
            <a:pPr marL="179388" indent="-179388">
              <a:defRPr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cs typeface="Arial"/>
              </a:rPr>
              <a:t>Ledningsgrupp</a:t>
            </a:r>
          </a:p>
          <a:p>
            <a:pPr marL="179388" indent="-179388">
              <a:defRPr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cs typeface="Arial"/>
              </a:rPr>
              <a:t>Kommunikatörer</a:t>
            </a:r>
          </a:p>
          <a:p>
            <a:pPr marL="179388" indent="-179388">
              <a:defRPr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cs typeface="Arial"/>
              </a:rPr>
              <a:t>Nyckelpersoner</a:t>
            </a:r>
          </a:p>
          <a:p>
            <a:pPr marL="179388" indent="-179388"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Mål: verkstad! Det är här det händer, det är här som vi gör skillnad!</a:t>
            </a:r>
          </a:p>
          <a:p>
            <a:pPr marL="179388" indent="-179388"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endParaRPr lang="sv-SE" sz="2000" i="1" dirty="0">
              <a:solidFill>
                <a:srgbClr val="747474">
                  <a:lumMod val="50000"/>
                </a:srgbClr>
              </a:solidFill>
            </a:endParaRPr>
          </a:p>
          <a:p>
            <a:endParaRPr lang="sv-SE" sz="2000" i="1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10" name="Platshållare för innehåll 5"/>
          <p:cNvSpPr txBox="1">
            <a:spLocks/>
          </p:cNvSpPr>
          <p:nvPr/>
        </p:nvSpPr>
        <p:spPr>
          <a:xfrm>
            <a:off x="4679427" y="4646201"/>
            <a:ext cx="4120173" cy="1398336"/>
          </a:xfrm>
          <a:prstGeom prst="rect">
            <a:avLst/>
          </a:prstGeom>
          <a:solidFill>
            <a:srgbClr val="A6EAD0">
              <a:alpha val="4470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sz="1200" b="1" dirty="0">
                <a:solidFill>
                  <a:srgbClr val="747474">
                    <a:lumMod val="50000"/>
                  </a:srgbClr>
                </a:solidFill>
              </a:rPr>
              <a:t>Produkter som stöttar</a:t>
            </a:r>
          </a:p>
          <a:p>
            <a:pPr marL="17780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1200" dirty="0">
                <a:solidFill>
                  <a:srgbClr val="747474">
                    <a:lumMod val="50000"/>
                  </a:srgbClr>
                </a:solidFill>
              </a:rPr>
              <a:t>Gemensamt presentationsmaterial</a:t>
            </a:r>
          </a:p>
          <a:p>
            <a:pPr marL="17780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1200" dirty="0">
                <a:solidFill>
                  <a:srgbClr val="747474">
                    <a:lumMod val="50000"/>
                  </a:srgbClr>
                </a:solidFill>
              </a:rPr>
              <a:t>Film på temat ”Hållbar stad – öppen för världen”</a:t>
            </a:r>
          </a:p>
          <a:p>
            <a:pPr marL="17780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1200" dirty="0">
                <a:solidFill>
                  <a:srgbClr val="747474">
                    <a:lumMod val="50000"/>
                  </a:srgbClr>
                </a:solidFill>
              </a:rPr>
              <a:t>Lathund kommunikationsstrategi – tryckt och digital</a:t>
            </a:r>
          </a:p>
          <a:p>
            <a:pPr marL="17780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1200" dirty="0">
                <a:solidFill>
                  <a:srgbClr val="747474">
                    <a:lumMod val="50000"/>
                  </a:srgbClr>
                </a:solidFill>
              </a:rPr>
              <a:t>Ny grafisk identitet</a:t>
            </a:r>
          </a:p>
          <a:p>
            <a:pPr marL="177800" indent="-177800">
              <a:spcBef>
                <a:spcPct val="20000"/>
              </a:spcBef>
              <a:buFont typeface="Arial" pitchFamily="34" charset="0"/>
              <a:buChar char="•"/>
            </a:pPr>
            <a:r>
              <a:rPr lang="sv-SE" sz="1200" dirty="0">
                <a:solidFill>
                  <a:srgbClr val="747474">
                    <a:lumMod val="50000"/>
                  </a:srgbClr>
                </a:solidFill>
              </a:rPr>
              <a:t>Gemensamma mallar och skyltprogram</a:t>
            </a:r>
          </a:p>
          <a:p>
            <a:pPr marL="177800" indent="-177800">
              <a:spcBef>
                <a:spcPct val="20000"/>
              </a:spcBef>
            </a:pPr>
            <a:endParaRPr lang="sv-SE" sz="1400" dirty="0">
              <a:solidFill>
                <a:srgbClr val="747474">
                  <a:lumMod val="50000"/>
                </a:srgbClr>
              </a:solidFill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/>
            </a:pPr>
            <a:endParaRPr lang="sv-SE" sz="1600" kern="0" dirty="0">
              <a:solidFill>
                <a:srgbClr val="747474">
                  <a:lumMod val="50000"/>
                </a:srgbClr>
              </a:solidFill>
            </a:endParaRPr>
          </a:p>
        </p:txBody>
      </p:sp>
      <p:sp>
        <p:nvSpPr>
          <p:cNvPr id="11" name="Platshållare för innehåll 5"/>
          <p:cNvSpPr txBox="1">
            <a:spLocks/>
          </p:cNvSpPr>
          <p:nvPr/>
        </p:nvSpPr>
        <p:spPr>
          <a:xfrm>
            <a:off x="6671971" y="1162816"/>
            <a:ext cx="1830757" cy="894083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v-SE" b="1" dirty="0">
                <a:solidFill>
                  <a:srgbClr val="747474">
                    <a:lumMod val="50000"/>
                  </a:srgbClr>
                </a:solidFill>
              </a:rPr>
              <a:t>Steg 4</a:t>
            </a:r>
          </a:p>
          <a:p>
            <a:pPr marL="179388" indent="-179388">
              <a:defRPr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cs typeface="Arial"/>
              </a:rPr>
              <a:t>Medarbetare</a:t>
            </a:r>
          </a:p>
          <a:p>
            <a:pPr marL="179388" indent="-179388"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Med hjälp av </a:t>
            </a:r>
            <a:r>
              <a:rPr lang="sv-SE" sz="1000" i="1" dirty="0" err="1">
                <a:solidFill>
                  <a:srgbClr val="747474">
                    <a:lumMod val="50000"/>
                  </a:srgbClr>
                </a:solidFill>
              </a:rPr>
              <a:t>storytelling</a:t>
            </a:r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. </a:t>
            </a:r>
          </a:p>
          <a:p>
            <a:r>
              <a:rPr lang="sv-SE" sz="1000" i="1" dirty="0">
                <a:solidFill>
                  <a:srgbClr val="747474">
                    <a:lumMod val="50000"/>
                  </a:srgbClr>
                </a:solidFill>
              </a:rPr>
              <a:t>Påbörjas tidigast aug 2015.</a:t>
            </a:r>
          </a:p>
        </p:txBody>
      </p:sp>
      <p:grpSp>
        <p:nvGrpSpPr>
          <p:cNvPr id="5" name="Grupp 32"/>
          <p:cNvGrpSpPr/>
          <p:nvPr/>
        </p:nvGrpSpPr>
        <p:grpSpPr>
          <a:xfrm>
            <a:off x="387134" y="1451202"/>
            <a:ext cx="1217861" cy="1152652"/>
            <a:chOff x="7532914" y="3436937"/>
            <a:chExt cx="2198915" cy="1921087"/>
          </a:xfrm>
        </p:grpSpPr>
        <p:grpSp>
          <p:nvGrpSpPr>
            <p:cNvPr id="12" name="Grupp 22"/>
            <p:cNvGrpSpPr/>
            <p:nvPr/>
          </p:nvGrpSpPr>
          <p:grpSpPr>
            <a:xfrm>
              <a:off x="7934225" y="3436937"/>
              <a:ext cx="1472998" cy="1421045"/>
              <a:chOff x="2673856" y="673098"/>
              <a:chExt cx="6016093" cy="5803902"/>
            </a:xfrm>
          </p:grpSpPr>
          <p:sp>
            <p:nvSpPr>
              <p:cNvPr id="19" name="AutoShape 4"/>
              <p:cNvSpPr>
                <a:spLocks/>
              </p:cNvSpPr>
              <p:nvPr/>
            </p:nvSpPr>
            <p:spPr bwMode="auto">
              <a:xfrm rot="16200000">
                <a:off x="6462945" y="1316562"/>
                <a:ext cx="1796009" cy="1830118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4400" y="21600"/>
                      <a:pt x="18000" y="21600"/>
                      <a:pt x="21600" y="21600"/>
                    </a:cubicBezTo>
                    <a:cubicBezTo>
                      <a:pt x="21600" y="18000"/>
                      <a:pt x="21600" y="1440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 rotWithShape="0">
                <a:gsLst>
                  <a:gs pos="40000">
                    <a:srgbClr val="FF685B"/>
                  </a:gs>
                  <a:gs pos="100000">
                    <a:srgbClr val="FFFFFF"/>
                  </a:gs>
                </a:gsLst>
                <a:lin ang="14340000" scaled="0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0" name="AutoShape 5"/>
              <p:cNvSpPr>
                <a:spLocks/>
              </p:cNvSpPr>
              <p:nvPr/>
            </p:nvSpPr>
            <p:spPr bwMode="auto">
              <a:xfrm rot="18900000">
                <a:off x="6861035" y="3153953"/>
                <a:ext cx="1828914" cy="1796009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4400" y="21600"/>
                      <a:pt x="18000" y="21600"/>
                      <a:pt x="21600" y="21600"/>
                    </a:cubicBezTo>
                    <a:cubicBezTo>
                      <a:pt x="21600" y="18000"/>
                      <a:pt x="21600" y="1440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 rotWithShape="0">
                <a:gsLst>
                  <a:gs pos="40000">
                    <a:srgbClr val="9359AA"/>
                  </a:gs>
                  <a:gs pos="100000">
                    <a:srgbClr val="FFFFFF"/>
                  </a:gs>
                </a:gsLst>
                <a:lin ang="16620000" scaled="0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1" name="AutoShape 6"/>
              <p:cNvSpPr>
                <a:spLocks/>
              </p:cNvSpPr>
              <p:nvPr/>
            </p:nvSpPr>
            <p:spPr bwMode="auto">
              <a:xfrm>
                <a:off x="5669708" y="4647842"/>
                <a:ext cx="1828914" cy="1797191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4400" y="21600"/>
                      <a:pt x="18000" y="21600"/>
                      <a:pt x="21600" y="21600"/>
                    </a:cubicBezTo>
                    <a:cubicBezTo>
                      <a:pt x="21600" y="18000"/>
                      <a:pt x="21600" y="1440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 rotWithShape="0">
                <a:gsLst>
                  <a:gs pos="40000">
                    <a:srgbClr val="319DAC"/>
                  </a:gs>
                  <a:gs pos="100000">
                    <a:srgbClr val="FFFFFF"/>
                  </a:gs>
                </a:gsLst>
                <a:lin ang="17820000" scaled="0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2" name="AutoShape 7"/>
              <p:cNvSpPr>
                <a:spLocks/>
              </p:cNvSpPr>
              <p:nvPr/>
            </p:nvSpPr>
            <p:spPr bwMode="auto">
              <a:xfrm rot="13500000">
                <a:off x="4718145" y="656646"/>
                <a:ext cx="1796009" cy="1828914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4400" y="21600"/>
                      <a:pt x="18000" y="21600"/>
                      <a:pt x="21600" y="21600"/>
                    </a:cubicBezTo>
                    <a:cubicBezTo>
                      <a:pt x="21600" y="18000"/>
                      <a:pt x="21600" y="1440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 flip="none" rotWithShape="0">
                <a:gsLst>
                  <a:gs pos="40000">
                    <a:srgbClr val="FF6400"/>
                  </a:gs>
                  <a:gs pos="100000">
                    <a:srgbClr val="FFFFFF"/>
                  </a:gs>
                </a:gsLst>
                <a:lin ang="1182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3" name="AutoShape 8"/>
              <p:cNvSpPr>
                <a:spLocks/>
              </p:cNvSpPr>
              <p:nvPr/>
            </p:nvSpPr>
            <p:spPr bwMode="auto">
              <a:xfrm rot="5400000">
                <a:off x="3784926" y="4669286"/>
                <a:ext cx="1787721" cy="1827707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21600 h 21600"/>
                  <a:gd name="T4" fmla="*/ 216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4400" y="21600"/>
                      <a:pt x="18000" y="21600"/>
                      <a:pt x="21600" y="21600"/>
                    </a:cubicBezTo>
                    <a:cubicBezTo>
                      <a:pt x="21600" y="18000"/>
                      <a:pt x="21600" y="14400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60000">
                    <a:srgbClr val="53A268"/>
                  </a:gs>
                </a:gsLst>
                <a:lin ang="12960000" scaled="0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4" name="AutoShape 9"/>
              <p:cNvSpPr>
                <a:spLocks/>
              </p:cNvSpPr>
              <p:nvPr/>
            </p:nvSpPr>
            <p:spPr bwMode="auto">
              <a:xfrm rot="18900001" flipH="1">
                <a:off x="2673856" y="3144891"/>
                <a:ext cx="1828914" cy="1796009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10800 w 21600"/>
                  <a:gd name="T9" fmla="*/ 2160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 rotWithShape="0">
                <a:gsLst>
                  <a:gs pos="40000">
                    <a:srgbClr val="99977E"/>
                  </a:gs>
                  <a:gs pos="100000">
                    <a:srgbClr val="FFFFFF"/>
                  </a:gs>
                </a:gsLst>
                <a:lin ang="342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5" name="AutoShape 10"/>
              <p:cNvSpPr>
                <a:spLocks/>
              </p:cNvSpPr>
              <p:nvPr/>
            </p:nvSpPr>
            <p:spPr bwMode="auto">
              <a:xfrm flipH="1">
                <a:off x="2944282" y="1306617"/>
                <a:ext cx="1828914" cy="1797191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10800 w 21600"/>
                  <a:gd name="T9" fmla="*/ 21600 h 21600"/>
                  <a:gd name="T10" fmla="*/ 0 w 21600"/>
                  <a:gd name="T11" fmla="*/ 10800 h 21600"/>
                  <a:gd name="T12" fmla="*/ 0 w 21600"/>
                  <a:gd name="T13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4400" y="0"/>
                      <a:pt x="18000" y="0"/>
                      <a:pt x="21600" y="0"/>
                    </a:cubicBezTo>
                    <a:cubicBezTo>
                      <a:pt x="21600" y="3600"/>
                      <a:pt x="21600" y="7200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0" y="10800"/>
                    </a:moveTo>
                  </a:path>
                </a:pathLst>
              </a:custGeom>
              <a:gradFill>
                <a:gsLst>
                  <a:gs pos="0">
                    <a:srgbClr val="FFFFFF"/>
                  </a:gs>
                  <a:gs pos="60000">
                    <a:srgbClr val="E5A864"/>
                  </a:gs>
                </a:gsLst>
                <a:lin ang="1692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6" name="Oval 11"/>
              <p:cNvSpPr>
                <a:spLocks/>
              </p:cNvSpPr>
              <p:nvPr/>
            </p:nvSpPr>
            <p:spPr bwMode="auto">
              <a:xfrm>
                <a:off x="3851120" y="1906237"/>
                <a:ext cx="3519000" cy="3455688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FFC533"/>
                  </a:gs>
                  <a:gs pos="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  <p:sp>
            <p:nvSpPr>
              <p:cNvPr id="27" name="Oval 12"/>
              <p:cNvSpPr>
                <a:spLocks/>
              </p:cNvSpPr>
              <p:nvPr/>
            </p:nvSpPr>
            <p:spPr bwMode="auto">
              <a:xfrm>
                <a:off x="4797090" y="2825342"/>
                <a:ext cx="1664903" cy="1634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/>
                <a:endParaRPr lang="sv-SE" sz="900" b="1">
                  <a:solidFill>
                    <a:srgbClr val="747474"/>
                  </a:solidFill>
                  <a:latin typeface="TEma rubrik"/>
                </a:endParaRPr>
              </a:p>
            </p:txBody>
          </p:sp>
        </p:grpSp>
        <p:grpSp>
          <p:nvGrpSpPr>
            <p:cNvPr id="13" name="Grupp 46"/>
            <p:cNvGrpSpPr/>
            <p:nvPr/>
          </p:nvGrpSpPr>
          <p:grpSpPr>
            <a:xfrm>
              <a:off x="7532914" y="4572938"/>
              <a:ext cx="2198915" cy="785086"/>
              <a:chOff x="1219557" y="4035004"/>
              <a:chExt cx="7329715" cy="2616954"/>
            </a:xfrm>
          </p:grpSpPr>
          <p:sp>
            <p:nvSpPr>
              <p:cNvPr id="15" name="Rektangel 14"/>
              <p:cNvSpPr/>
              <p:nvPr/>
            </p:nvSpPr>
            <p:spPr bwMode="auto">
              <a:xfrm>
                <a:off x="4945462" y="4035004"/>
                <a:ext cx="103396" cy="2321352"/>
              </a:xfrm>
              <a:prstGeom prst="rect">
                <a:avLst/>
              </a:prstGeom>
              <a:solidFill>
                <a:srgbClr val="9CAF8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2400">
                  <a:solidFill>
                    <a:srgbClr val="747474"/>
                  </a:solidFill>
                  <a:latin typeface="Times"/>
                </a:endParaRPr>
              </a:p>
            </p:txBody>
          </p:sp>
          <p:sp>
            <p:nvSpPr>
              <p:cNvPr id="16" name="Rektangel 15"/>
              <p:cNvSpPr/>
              <p:nvPr/>
            </p:nvSpPr>
            <p:spPr bwMode="auto">
              <a:xfrm flipH="1">
                <a:off x="1219557" y="6194260"/>
                <a:ext cx="7329715" cy="457698"/>
              </a:xfrm>
              <a:prstGeom prst="rect">
                <a:avLst/>
              </a:prstGeom>
              <a:gradFill flip="none" rotWithShape="1">
                <a:gsLst>
                  <a:gs pos="0">
                    <a:srgbClr val="9CAF88"/>
                  </a:gs>
                  <a:gs pos="100000">
                    <a:srgbClr val="FFFFFF"/>
                  </a:gs>
                </a:gsLst>
                <a:lin ang="54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2400">
                  <a:solidFill>
                    <a:srgbClr val="747474"/>
                  </a:solidFill>
                  <a:latin typeface="Times"/>
                </a:endParaRPr>
              </a:p>
            </p:txBody>
          </p:sp>
          <p:sp>
            <p:nvSpPr>
              <p:cNvPr id="17" name="Diagonal rand 16"/>
              <p:cNvSpPr/>
              <p:nvPr/>
            </p:nvSpPr>
            <p:spPr bwMode="auto">
              <a:xfrm>
                <a:off x="5071382" y="5011751"/>
                <a:ext cx="1786282" cy="1161082"/>
              </a:xfrm>
              <a:prstGeom prst="diagStripe">
                <a:avLst/>
              </a:prstGeom>
              <a:gradFill flip="none" rotWithShape="1">
                <a:gsLst>
                  <a:gs pos="57000">
                    <a:srgbClr val="9CAF88"/>
                  </a:gs>
                  <a:gs pos="99000">
                    <a:srgbClr val="FFFFFF"/>
                  </a:gs>
                </a:gsLst>
                <a:lin ang="165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2400">
                  <a:solidFill>
                    <a:srgbClr val="747474"/>
                  </a:solidFill>
                  <a:latin typeface="Times"/>
                </a:endParaRPr>
              </a:p>
            </p:txBody>
          </p:sp>
          <p:sp>
            <p:nvSpPr>
              <p:cNvPr id="18" name="Diagonal rand 17"/>
              <p:cNvSpPr/>
              <p:nvPr/>
            </p:nvSpPr>
            <p:spPr bwMode="auto">
              <a:xfrm flipH="1">
                <a:off x="3135163" y="5020107"/>
                <a:ext cx="1786282" cy="1150042"/>
              </a:xfrm>
              <a:prstGeom prst="diagStripe">
                <a:avLst/>
              </a:prstGeom>
              <a:gradFill flip="none" rotWithShape="1">
                <a:gsLst>
                  <a:gs pos="57000">
                    <a:srgbClr val="9CAF88"/>
                  </a:gs>
                  <a:gs pos="100000">
                    <a:srgbClr val="FFFFFF"/>
                  </a:gs>
                </a:gsLst>
                <a:lin ang="165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2400">
                  <a:solidFill>
                    <a:srgbClr val="747474"/>
                  </a:solidFill>
                  <a:latin typeface="Times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en gemensam kommunikationsstrategi?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Vi ska bli bättre på att berätta vad vi gör och varför. När det blir tydligare vad vi gör så blir det lättare för göteborgarna att påverka.</a:t>
            </a:r>
          </a:p>
          <a:p>
            <a:r>
              <a:rPr lang="sv-SE" dirty="0"/>
              <a:t>Vi ska möta boende, besökare och näringsliv som en stad.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- budskap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5" name="Grupp 36"/>
          <p:cNvGrpSpPr/>
          <p:nvPr/>
        </p:nvGrpSpPr>
        <p:grpSpPr>
          <a:xfrm>
            <a:off x="1518869" y="834427"/>
            <a:ext cx="6361182" cy="5434623"/>
            <a:chOff x="4056286" y="757091"/>
            <a:chExt cx="6765891" cy="5780382"/>
          </a:xfrm>
        </p:grpSpPr>
        <p:grpSp>
          <p:nvGrpSpPr>
            <p:cNvPr id="6" name="Grupp 34"/>
            <p:cNvGrpSpPr/>
            <p:nvPr/>
          </p:nvGrpSpPr>
          <p:grpSpPr>
            <a:xfrm>
              <a:off x="4056286" y="757091"/>
              <a:ext cx="6765891" cy="5780382"/>
              <a:chOff x="1019480" y="933260"/>
              <a:chExt cx="6765891" cy="5780382"/>
            </a:xfrm>
          </p:grpSpPr>
          <p:grpSp>
            <p:nvGrpSpPr>
              <p:cNvPr id="28" name="Grupp 33"/>
              <p:cNvGrpSpPr/>
              <p:nvPr/>
            </p:nvGrpSpPr>
            <p:grpSpPr>
              <a:xfrm>
                <a:off x="1019480" y="933260"/>
                <a:ext cx="6765891" cy="5780382"/>
                <a:chOff x="963129" y="933260"/>
                <a:chExt cx="6765891" cy="5780382"/>
              </a:xfrm>
            </p:grpSpPr>
            <p:grpSp>
              <p:nvGrpSpPr>
                <p:cNvPr id="34" name="Grupp 46"/>
                <p:cNvGrpSpPr/>
                <p:nvPr/>
              </p:nvGrpSpPr>
              <p:grpSpPr>
                <a:xfrm>
                  <a:off x="963129" y="4096688"/>
                  <a:ext cx="6765891" cy="2616954"/>
                  <a:chOff x="1219557" y="4035004"/>
                  <a:chExt cx="7329715" cy="2616954"/>
                </a:xfrm>
              </p:grpSpPr>
              <p:sp>
                <p:nvSpPr>
                  <p:cNvPr id="7" name="Rektangel 6"/>
                  <p:cNvSpPr/>
                  <p:nvPr/>
                </p:nvSpPr>
                <p:spPr bwMode="auto">
                  <a:xfrm>
                    <a:off x="4945462" y="4035004"/>
                    <a:ext cx="103396" cy="2321352"/>
                  </a:xfrm>
                  <a:prstGeom prst="rect">
                    <a:avLst/>
                  </a:prstGeom>
                  <a:solidFill>
                    <a:srgbClr val="9CAF88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sv-SE" sz="2400">
                      <a:solidFill>
                        <a:prstClr val="black"/>
                      </a:solidFill>
                      <a:latin typeface="Times"/>
                    </a:endParaRPr>
                  </a:p>
                </p:txBody>
              </p:sp>
              <p:sp>
                <p:nvSpPr>
                  <p:cNvPr id="8" name="Rektangel 7"/>
                  <p:cNvSpPr/>
                  <p:nvPr/>
                </p:nvSpPr>
                <p:spPr bwMode="auto">
                  <a:xfrm flipH="1">
                    <a:off x="1219557" y="6194260"/>
                    <a:ext cx="7329715" cy="45769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9CAF88"/>
                      </a:gs>
                      <a:gs pos="100000">
                        <a:srgbClr val="FFFFFF"/>
                      </a:gs>
                    </a:gsLst>
                    <a:lin ang="5400000" scaled="0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sv-SE" sz="2400">
                      <a:solidFill>
                        <a:prstClr val="black"/>
                      </a:solidFill>
                      <a:latin typeface="Times"/>
                    </a:endParaRPr>
                  </a:p>
                </p:txBody>
              </p:sp>
              <p:sp>
                <p:nvSpPr>
                  <p:cNvPr id="9" name="Diagonal rand 8"/>
                  <p:cNvSpPr/>
                  <p:nvPr/>
                </p:nvSpPr>
                <p:spPr bwMode="auto">
                  <a:xfrm>
                    <a:off x="5071382" y="5011751"/>
                    <a:ext cx="1786282" cy="1161082"/>
                  </a:xfrm>
                  <a:prstGeom prst="diagStripe">
                    <a:avLst/>
                  </a:prstGeom>
                  <a:gradFill flip="none" rotWithShape="1">
                    <a:gsLst>
                      <a:gs pos="57000">
                        <a:srgbClr val="9CAF88"/>
                      </a:gs>
                      <a:gs pos="99000">
                        <a:srgbClr val="FFFFFF"/>
                      </a:gs>
                    </a:gsLst>
                    <a:lin ang="16500000" scaled="0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sv-SE" sz="2400">
                      <a:solidFill>
                        <a:prstClr val="black"/>
                      </a:solidFill>
                      <a:latin typeface="Times"/>
                    </a:endParaRPr>
                  </a:p>
                </p:txBody>
              </p:sp>
              <p:sp>
                <p:nvSpPr>
                  <p:cNvPr id="10" name="Diagonal rand 9"/>
                  <p:cNvSpPr/>
                  <p:nvPr/>
                </p:nvSpPr>
                <p:spPr bwMode="auto">
                  <a:xfrm flipH="1">
                    <a:off x="3135163" y="5020107"/>
                    <a:ext cx="1786282" cy="1150042"/>
                  </a:xfrm>
                  <a:prstGeom prst="diagStripe">
                    <a:avLst/>
                  </a:prstGeom>
                  <a:gradFill flip="none" rotWithShape="1">
                    <a:gsLst>
                      <a:gs pos="57000">
                        <a:srgbClr val="9CAF88"/>
                      </a:gs>
                      <a:gs pos="100000">
                        <a:srgbClr val="FFFFFF"/>
                      </a:gs>
                    </a:gsLst>
                    <a:lin ang="16500000" scaled="0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sv-SE" sz="2400">
                      <a:solidFill>
                        <a:prstClr val="black"/>
                      </a:solidFill>
                      <a:latin typeface="Times"/>
                    </a:endParaRPr>
                  </a:p>
                </p:txBody>
              </p:sp>
            </p:grpSp>
            <p:sp>
              <p:nvSpPr>
                <p:cNvPr id="11" name="AutoShape 4"/>
                <p:cNvSpPr>
                  <a:spLocks/>
                </p:cNvSpPr>
                <p:nvPr/>
              </p:nvSpPr>
              <p:spPr bwMode="auto">
                <a:xfrm rot="16200000">
                  <a:off x="4951066" y="1495546"/>
                  <a:ext cx="1260599" cy="1185728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4400" y="21600"/>
                        <a:pt x="18000" y="21600"/>
                        <a:pt x="21600" y="21600"/>
                      </a:cubicBezTo>
                      <a:cubicBezTo>
                        <a:pt x="21600" y="18000"/>
                        <a:pt x="21600" y="14400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rotWithShape="0">
                  <a:gsLst>
                    <a:gs pos="40000">
                      <a:srgbClr val="FF685B"/>
                    </a:gs>
                    <a:gs pos="100000">
                      <a:srgbClr val="FFFFFF"/>
                    </a:gs>
                  </a:gsLst>
                  <a:lin ang="14340000" scaled="0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2" name="AutoShape 5"/>
                <p:cNvSpPr>
                  <a:spLocks/>
                </p:cNvSpPr>
                <p:nvPr/>
              </p:nvSpPr>
              <p:spPr bwMode="auto">
                <a:xfrm rot="18900000">
                  <a:off x="5232928" y="2687847"/>
                  <a:ext cx="1184948" cy="1260599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4400" y="21600"/>
                        <a:pt x="18000" y="21600"/>
                        <a:pt x="21600" y="21600"/>
                      </a:cubicBezTo>
                      <a:cubicBezTo>
                        <a:pt x="21600" y="18000"/>
                        <a:pt x="21600" y="14400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rotWithShape="0">
                  <a:gsLst>
                    <a:gs pos="40000">
                      <a:srgbClr val="9359AA"/>
                    </a:gs>
                    <a:gs pos="100000">
                      <a:srgbClr val="FFFFFF"/>
                    </a:gs>
                  </a:gsLst>
                  <a:lin ang="16620000" scaled="0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3" name="AutoShape 6"/>
                <p:cNvSpPr>
                  <a:spLocks/>
                </p:cNvSpPr>
                <p:nvPr/>
              </p:nvSpPr>
              <p:spPr bwMode="auto">
                <a:xfrm>
                  <a:off x="4526555" y="3709449"/>
                  <a:ext cx="1184948" cy="1261429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4400" y="21600"/>
                        <a:pt x="18000" y="21600"/>
                        <a:pt x="21600" y="21600"/>
                      </a:cubicBezTo>
                      <a:cubicBezTo>
                        <a:pt x="21600" y="18000"/>
                        <a:pt x="21600" y="14400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rotWithShape="0">
                  <a:gsLst>
                    <a:gs pos="40000">
                      <a:srgbClr val="319DAC"/>
                    </a:gs>
                    <a:gs pos="100000">
                      <a:srgbClr val="FFFFFF"/>
                    </a:gs>
                  </a:gsLst>
                  <a:lin ang="17820000" scaled="0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4" name="AutoShape 7"/>
                <p:cNvSpPr>
                  <a:spLocks/>
                </p:cNvSpPr>
                <p:nvPr/>
              </p:nvSpPr>
              <p:spPr bwMode="auto">
                <a:xfrm rot="13500000">
                  <a:off x="3826750" y="971086"/>
                  <a:ext cx="1260599" cy="1184948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4400" y="21600"/>
                        <a:pt x="18000" y="21600"/>
                        <a:pt x="21600" y="21600"/>
                      </a:cubicBezTo>
                      <a:cubicBezTo>
                        <a:pt x="21600" y="18000"/>
                        <a:pt x="21600" y="14400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flip="none" rotWithShape="0">
                  <a:gsLst>
                    <a:gs pos="40000">
                      <a:srgbClr val="FF6400"/>
                    </a:gs>
                    <a:gs pos="100000">
                      <a:srgbClr val="FFFFFF"/>
                    </a:gs>
                  </a:gsLst>
                  <a:lin ang="11820000" scaled="0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5" name="AutoShape 8"/>
                <p:cNvSpPr>
                  <a:spLocks/>
                </p:cNvSpPr>
                <p:nvPr/>
              </p:nvSpPr>
              <p:spPr bwMode="auto">
                <a:xfrm rot="5400000">
                  <a:off x="3169125" y="3765554"/>
                  <a:ext cx="1254782" cy="1184166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10800 h 21600"/>
                    <a:gd name="T8" fmla="*/ 10800 w 21600"/>
                    <a:gd name="T9" fmla="*/ 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4400" y="21600"/>
                        <a:pt x="18000" y="21600"/>
                        <a:pt x="21600" y="21600"/>
                      </a:cubicBezTo>
                      <a:cubicBezTo>
                        <a:pt x="21600" y="18000"/>
                        <a:pt x="21600" y="14400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60000">
                      <a:srgbClr val="53A268"/>
                    </a:gs>
                  </a:gsLst>
                  <a:lin ang="12960000" scaled="0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6" name="AutoShape 9"/>
                <p:cNvSpPr>
                  <a:spLocks/>
                </p:cNvSpPr>
                <p:nvPr/>
              </p:nvSpPr>
              <p:spPr bwMode="auto">
                <a:xfrm rot="18900001" flipH="1">
                  <a:off x="2483879" y="2681487"/>
                  <a:ext cx="1184948" cy="1260599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10800 w 21600"/>
                    <a:gd name="T9" fmla="*/ 2160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4400" y="0"/>
                        <a:pt x="18000" y="0"/>
                        <a:pt x="21600" y="0"/>
                      </a:cubicBezTo>
                      <a:cubicBezTo>
                        <a:pt x="21600" y="3600"/>
                        <a:pt x="21600" y="7200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rotWithShape="0">
                  <a:gsLst>
                    <a:gs pos="40000">
                      <a:srgbClr val="99977E"/>
                    </a:gs>
                    <a:gs pos="100000">
                      <a:srgbClr val="FFFFFF"/>
                    </a:gs>
                  </a:gsLst>
                  <a:lin ang="342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7" name="AutoShape 10"/>
                <p:cNvSpPr>
                  <a:spLocks/>
                </p:cNvSpPr>
                <p:nvPr/>
              </p:nvSpPr>
              <p:spPr bwMode="auto">
                <a:xfrm flipH="1">
                  <a:off x="2731381" y="1397861"/>
                  <a:ext cx="1185653" cy="1261429"/>
                </a:xfrm>
                <a:custGeom>
                  <a:avLst/>
                  <a:gdLst>
                    <a:gd name="T0" fmla="*/ 0 w 21600"/>
                    <a:gd name="T1" fmla="*/ 10800 h 21600"/>
                    <a:gd name="T2" fmla="*/ 10800 w 21600"/>
                    <a:gd name="T3" fmla="*/ 0 h 21600"/>
                    <a:gd name="T4" fmla="*/ 21600 w 21600"/>
                    <a:gd name="T5" fmla="*/ 0 h 21600"/>
                    <a:gd name="T6" fmla="*/ 21600 w 21600"/>
                    <a:gd name="T7" fmla="*/ 10800 h 21600"/>
                    <a:gd name="T8" fmla="*/ 10800 w 21600"/>
                    <a:gd name="T9" fmla="*/ 21600 h 21600"/>
                    <a:gd name="T10" fmla="*/ 0 w 21600"/>
                    <a:gd name="T11" fmla="*/ 10800 h 21600"/>
                    <a:gd name="T12" fmla="*/ 0 w 21600"/>
                    <a:gd name="T13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4400" y="0"/>
                        <a:pt x="18000" y="0"/>
                        <a:pt x="21600" y="0"/>
                      </a:cubicBezTo>
                      <a:cubicBezTo>
                        <a:pt x="21600" y="3600"/>
                        <a:pt x="21600" y="7200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0" y="10800"/>
                      </a:move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60000">
                      <a:srgbClr val="E5A864"/>
                    </a:gs>
                  </a:gsLst>
                  <a:lin ang="1692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  <p:sp>
              <p:nvSpPr>
                <p:cNvPr id="18" name="Oval 11"/>
                <p:cNvSpPr>
                  <a:spLocks/>
                </p:cNvSpPr>
                <p:nvPr/>
              </p:nvSpPr>
              <p:spPr bwMode="auto">
                <a:xfrm rot="5400000">
                  <a:off x="3298622" y="1976167"/>
                  <a:ext cx="2255097" cy="2044179"/>
                </a:xfrm>
                <a:prstGeom prst="ellipse">
                  <a:avLst/>
                </a:prstGeom>
                <a:gradFill flip="none" rotWithShape="1">
                  <a:gsLst>
                    <a:gs pos="90000">
                      <a:srgbClr val="FFC533"/>
                    </a:gs>
                    <a:gs pos="0">
                      <a:srgbClr val="FFFFF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lIns="0" tIns="0" rIns="0" bIns="0">
                  <a:prstTxWarp prst="textCircle">
                    <a:avLst>
                      <a:gd name="adj" fmla="val 3134136"/>
                    </a:avLst>
                  </a:prstTxWarp>
                </a:bodyPr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000" b="1" baseline="30000" dirty="0">
                    <a:solidFill>
                      <a:srgbClr val="000000"/>
                    </a:solidFill>
                    <a:ea typeface="ＭＳ Ｐゴシック" charset="0"/>
                    <a:cs typeface="Arial"/>
                    <a:sym typeface="Arial Bold" charset="0"/>
                  </a:endParaRPr>
                </a:p>
              </p:txBody>
            </p:sp>
            <p:sp>
              <p:nvSpPr>
                <p:cNvPr id="21" name="Rectangle 18"/>
                <p:cNvSpPr>
                  <a:spLocks/>
                </p:cNvSpPr>
                <p:nvPr/>
              </p:nvSpPr>
              <p:spPr bwMode="auto">
                <a:xfrm>
                  <a:off x="2551265" y="1771384"/>
                  <a:ext cx="1513260" cy="609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Stadsutveckling</a:t>
                  </a:r>
                  <a:endParaRPr lang="en-US" sz="10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22" name="Rectangle 17"/>
                <p:cNvSpPr>
                  <a:spLocks/>
                </p:cNvSpPr>
                <p:nvPr/>
              </p:nvSpPr>
              <p:spPr bwMode="auto">
                <a:xfrm>
                  <a:off x="3815458" y="1320096"/>
                  <a:ext cx="1290784" cy="4555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Miljö</a:t>
                  </a:r>
                  <a:endParaRPr lang="en-US" sz="10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23" name="Rectangle 14"/>
                <p:cNvSpPr>
                  <a:spLocks/>
                </p:cNvSpPr>
                <p:nvPr/>
              </p:nvSpPr>
              <p:spPr bwMode="auto">
                <a:xfrm>
                  <a:off x="5072698" y="1887219"/>
                  <a:ext cx="1079944" cy="439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Näringsliv</a:t>
                  </a:r>
                  <a:endParaRPr lang="en-US" sz="10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24" name="Rectangle 22"/>
                <p:cNvSpPr>
                  <a:spLocks/>
                </p:cNvSpPr>
                <p:nvPr/>
              </p:nvSpPr>
              <p:spPr bwMode="auto">
                <a:xfrm>
                  <a:off x="5359859" y="3123475"/>
                  <a:ext cx="1069967" cy="450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Kultur</a:t>
                  </a:r>
                  <a:endParaRPr lang="en-US" sz="10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25" name="Rectangle 21"/>
                <p:cNvSpPr>
                  <a:spLocks/>
                </p:cNvSpPr>
                <p:nvPr/>
              </p:nvSpPr>
              <p:spPr bwMode="auto">
                <a:xfrm>
                  <a:off x="4545050" y="4118066"/>
                  <a:ext cx="1140370" cy="468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Kunskaps-staden</a:t>
                  </a:r>
                  <a:endParaRPr lang="en-US" sz="10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26" name="Rectangle 20"/>
                <p:cNvSpPr>
                  <a:spLocks/>
                </p:cNvSpPr>
                <p:nvPr/>
              </p:nvSpPr>
              <p:spPr bwMode="auto">
                <a:xfrm>
                  <a:off x="3219758" y="4207852"/>
                  <a:ext cx="1093610" cy="515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Destination</a:t>
                  </a:r>
                </a:p>
              </p:txBody>
            </p:sp>
            <p:sp>
              <p:nvSpPr>
                <p:cNvPr id="27" name="Rectangle 19"/>
                <p:cNvSpPr>
                  <a:spLocks/>
                </p:cNvSpPr>
                <p:nvPr/>
              </p:nvSpPr>
              <p:spPr bwMode="auto">
                <a:xfrm>
                  <a:off x="2287505" y="3129816"/>
                  <a:ext cx="1260658" cy="460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Internationellt</a:t>
                  </a:r>
                  <a:r>
                    <a:rPr lang="en-US" sz="1000" b="1" dirty="0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 </a:t>
                  </a:r>
                  <a:r>
                    <a:rPr lang="en-US" sz="10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samarbete</a:t>
                  </a:r>
                  <a:endParaRPr lang="en-US" sz="10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29" name="Rectangle 15"/>
                <p:cNvSpPr>
                  <a:spLocks/>
                </p:cNvSpPr>
                <p:nvPr/>
              </p:nvSpPr>
              <p:spPr bwMode="auto">
                <a:xfrm rot="1990948">
                  <a:off x="2970194" y="5355185"/>
                  <a:ext cx="1460856" cy="322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Vision 2021</a:t>
                  </a:r>
                </a:p>
              </p:txBody>
            </p:sp>
            <p:sp>
              <p:nvSpPr>
                <p:cNvPr id="30" name="Rectangle 15"/>
                <p:cNvSpPr>
                  <a:spLocks/>
                </p:cNvSpPr>
                <p:nvPr/>
              </p:nvSpPr>
              <p:spPr bwMode="auto">
                <a:xfrm rot="19595905" flipH="1">
                  <a:off x="4462970" y="5378883"/>
                  <a:ext cx="1424259" cy="3336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Vision </a:t>
                  </a:r>
                  <a:r>
                    <a:rPr lang="en-US" sz="1200" b="1" dirty="0" err="1">
                      <a:solidFill>
                        <a:srgbClr val="FFFFFF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Älvstaden</a:t>
                  </a:r>
                  <a:endParaRPr lang="en-US" sz="1200" b="1" dirty="0">
                    <a:solidFill>
                      <a:srgbClr val="FFFFFF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31" name="Rectangle 16"/>
                <p:cNvSpPr>
                  <a:spLocks/>
                </p:cNvSpPr>
                <p:nvPr/>
              </p:nvSpPr>
              <p:spPr bwMode="auto">
                <a:xfrm>
                  <a:off x="3003013" y="6338037"/>
                  <a:ext cx="2900616" cy="350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Göteborgs</a:t>
                  </a:r>
                  <a:r>
                    <a:rPr lang="en-US" sz="1200" b="1" dirty="0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 </a:t>
                  </a:r>
                  <a:r>
                    <a:rPr lang="en-US" sz="12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Stads</a:t>
                  </a:r>
                  <a:r>
                    <a:rPr lang="en-US" sz="1200" b="1" dirty="0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 </a:t>
                  </a:r>
                  <a:r>
                    <a:rPr lang="en-US" sz="1200" b="1" dirty="0" err="1">
                      <a:solidFill>
                        <a:prstClr val="black"/>
                      </a:solidFill>
                      <a:latin typeface="Arial Bold" charset="0"/>
                      <a:ea typeface="ＭＳ Ｐゴシック" charset="0"/>
                      <a:sym typeface="Arial Bold" charset="0"/>
                    </a:rPr>
                    <a:t>förhållningssätt</a:t>
                  </a:r>
                  <a:endParaRPr lang="en-US" sz="12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endParaRPr>
                </a:p>
              </p:txBody>
            </p:sp>
            <p:sp>
              <p:nvSpPr>
                <p:cNvPr id="32" name="Oval 12"/>
                <p:cNvSpPr>
                  <a:spLocks/>
                </p:cNvSpPr>
                <p:nvPr/>
              </p:nvSpPr>
              <p:spPr bwMode="auto">
                <a:xfrm>
                  <a:off x="3706911" y="2254083"/>
                  <a:ext cx="1435732" cy="15266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lIns="0" tIns="0" rIns="0" bIns="0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sz="900" b="1">
                    <a:solidFill>
                      <a:prstClr val="black"/>
                    </a:solidFill>
                    <a:latin typeface="TEma rubrik"/>
                  </a:endParaRPr>
                </a:p>
              </p:txBody>
            </p:sp>
          </p:grpSp>
          <p:sp>
            <p:nvSpPr>
              <p:cNvPr id="33" name="Rectangle 14"/>
              <p:cNvSpPr>
                <a:spLocks/>
              </p:cNvSpPr>
              <p:nvPr/>
            </p:nvSpPr>
            <p:spPr bwMode="auto">
              <a:xfrm>
                <a:off x="3917034" y="2559292"/>
                <a:ext cx="1079944" cy="43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err="1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rPr>
                  <a:t>Leva</a:t>
                </a:r>
                <a:r>
                  <a:rPr lang="en-US" sz="2800" b="1" dirty="0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rPr>
                  <a:t> &amp;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Arial Bold" charset="0"/>
                    <a:ea typeface="ＭＳ Ｐゴシック" charset="0"/>
                    <a:sym typeface="Arial Bold" charset="0"/>
                  </a:rPr>
                  <a:t>bo</a:t>
                </a:r>
                <a:endParaRPr lang="en-US" sz="2800" b="1" dirty="0">
                  <a:solidFill>
                    <a:prstClr val="black"/>
                  </a:solidFill>
                  <a:latin typeface="Arial Bold" charset="0"/>
                  <a:ea typeface="ＭＳ Ｐゴシック" charset="0"/>
                  <a:sym typeface="Arial Bold" charset="0"/>
                </a:endParaRPr>
              </a:p>
            </p:txBody>
          </p:sp>
        </p:grpSp>
        <p:grpSp>
          <p:nvGrpSpPr>
            <p:cNvPr id="35" name="Grupp 35"/>
            <p:cNvGrpSpPr/>
            <p:nvPr/>
          </p:nvGrpSpPr>
          <p:grpSpPr>
            <a:xfrm>
              <a:off x="6497238" y="1062592"/>
              <a:ext cx="2046210" cy="3520311"/>
              <a:chOff x="6497238" y="1062592"/>
              <a:chExt cx="2046210" cy="3520311"/>
            </a:xfrm>
          </p:grpSpPr>
          <p:sp>
            <p:nvSpPr>
              <p:cNvPr id="20" name="textruta 19"/>
              <p:cNvSpPr txBox="1"/>
              <p:nvPr/>
            </p:nvSpPr>
            <p:spPr>
              <a:xfrm>
                <a:off x="6614924" y="1893879"/>
                <a:ext cx="1885592" cy="268902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5682611"/>
                  </a:avLst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400" b="1" dirty="0">
                    <a:solidFill>
                      <a:prstClr val="black"/>
                    </a:solidFill>
                    <a:cs typeface="Arial"/>
                  </a:rPr>
                  <a:t>Berättelsen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6497238" y="1062592"/>
                <a:ext cx="2046210" cy="270891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Down">
                  <a:avLst>
                    <a:gd name="adj" fmla="val 435422"/>
                  </a:avLst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400" b="1" dirty="0">
                    <a:solidFill>
                      <a:prstClr val="black"/>
                    </a:solidFill>
                    <a:cs typeface="Arial"/>
                  </a:rPr>
                  <a:t>om Göteborg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sv-SE" sz="1400" b="1" dirty="0">
                  <a:solidFill>
                    <a:prstClr val="black"/>
                  </a:solidFill>
                  <a:cs typeface="Arial"/>
                </a:endParaRPr>
              </a:p>
            </p:txBody>
          </p:sp>
        </p:grpSp>
      </p:grpSp>
      <p:sp>
        <p:nvSpPr>
          <p:cNvPr id="38" name="textruta 37"/>
          <p:cNvSpPr txBox="1"/>
          <p:nvPr/>
        </p:nvSpPr>
        <p:spPr>
          <a:xfrm>
            <a:off x="522000" y="1327882"/>
            <a:ext cx="2335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Huvudbudskap:</a:t>
            </a:r>
          </a:p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Hållbar stad – </a:t>
            </a:r>
          </a:p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öppen för världen</a:t>
            </a:r>
          </a:p>
          <a:p>
            <a:endParaRPr lang="sv-SE" sz="1600" b="1" dirty="0">
              <a:solidFill>
                <a:srgbClr val="575757"/>
              </a:solidFill>
              <a:cs typeface="Arial" panose="020B0604020202020204" pitchFamily="34" charset="0"/>
            </a:endParaRPr>
          </a:p>
          <a:p>
            <a:endParaRPr lang="sv-SE" sz="1600" b="1" dirty="0">
              <a:solidFill>
                <a:srgbClr val="575757"/>
              </a:solidFill>
              <a:cs typeface="Arial" panose="020B0604020202020204" pitchFamily="34" charset="0"/>
            </a:endParaRPr>
          </a:p>
          <a:p>
            <a:endParaRPr lang="sv-SE" sz="1600" b="1" dirty="0">
              <a:solidFill>
                <a:srgbClr val="575757"/>
              </a:solidFill>
              <a:cs typeface="Arial" panose="020B0604020202020204" pitchFamily="34" charset="0"/>
            </a:endParaRPr>
          </a:p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Varje plattform har ”sitt eget” budskap.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grafiska riktlinjer/grafisk profil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19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4874">
            <a:off x="692038" y="1990703"/>
            <a:ext cx="3051810" cy="21488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133">
            <a:off x="2270291" y="2822926"/>
            <a:ext cx="2633663" cy="18435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07" y="1725000"/>
            <a:ext cx="1405890" cy="19164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7877" y="1725000"/>
            <a:ext cx="1296503" cy="1915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2917" y="4137630"/>
            <a:ext cx="2652713" cy="15906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748145" y="4750130"/>
            <a:ext cx="1338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Färgpalett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5213457" y="1319092"/>
            <a:ext cx="1338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Typsnitt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761976" y="5342251"/>
            <a:ext cx="1870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575757"/>
                </a:solidFill>
                <a:cs typeface="Arial" panose="020B0604020202020204" pitchFamily="34" charset="0"/>
              </a:rPr>
              <a:t>Dekorelement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Strategisk kommunikation – verktyg för att nå måluppfyllelse och ökad effektivitet</a:t>
            </a:r>
          </a:p>
          <a:p>
            <a:r>
              <a:rPr lang="sv-SE" dirty="0"/>
              <a:t>Stadens informationspolicy – en plattform för kommunikation</a:t>
            </a:r>
          </a:p>
          <a:p>
            <a:r>
              <a:rPr lang="sv-SE" dirty="0"/>
              <a:t>Roller och ansvar</a:t>
            </a:r>
          </a:p>
          <a:p>
            <a:r>
              <a:rPr lang="sv-SE" dirty="0"/>
              <a:t>Stadens kommunikationsstrategi</a:t>
            </a:r>
          </a:p>
          <a:p>
            <a:r>
              <a:rPr lang="sv-SE" dirty="0"/>
              <a:t>Service och digitalisering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Viktigaste förändringarna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Fler komponenter för tydligare igenkänning</a:t>
            </a:r>
          </a:p>
          <a:p>
            <a:r>
              <a:rPr lang="sv-SE" dirty="0"/>
              <a:t>En stad – en logotyp</a:t>
            </a:r>
          </a:p>
          <a:p>
            <a:r>
              <a:rPr lang="sv-SE" dirty="0"/>
              <a:t>Tas upp i KS i mars, därefter KF som en del av Göteborgs Stads kommunikationsprogram.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522000" y="3498592"/>
            <a:ext cx="8228598" cy="469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>
              <a:spcAft>
                <a:spcPts val="1500"/>
              </a:spcAft>
              <a:buFont typeface="Arial"/>
              <a:buNone/>
              <a:defRPr/>
            </a:pPr>
            <a:endParaRPr lang="sv-SE" sz="2000" dirty="0">
              <a:solidFill>
                <a:srgbClr val="575757">
                  <a:lumMod val="50000"/>
                </a:srgbClr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Baspaket med mallar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21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640" y="992325"/>
            <a:ext cx="2271713" cy="3171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011" y="1408271"/>
            <a:ext cx="1638300" cy="4629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373" y="1170771"/>
            <a:ext cx="1800225" cy="38004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0" y="1170771"/>
            <a:ext cx="1914525" cy="2724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676" y="3194032"/>
            <a:ext cx="2066925" cy="294036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552" y="3194032"/>
            <a:ext cx="1973953" cy="294036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Riktlinjer för skyltar, vepor &amp; mässor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00" y="1226250"/>
            <a:ext cx="4465320" cy="105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14" y="2515287"/>
            <a:ext cx="4541520" cy="104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25" y="3667309"/>
            <a:ext cx="445770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264" y="4926950"/>
            <a:ext cx="448056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9713" y="4173925"/>
            <a:ext cx="13620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0188" y="2867025"/>
            <a:ext cx="1381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9238" y="1523125"/>
            <a:ext cx="1343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7888" y="1246010"/>
            <a:ext cx="154686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668" y="2088500"/>
            <a:ext cx="1725930" cy="38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Steg för steg…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1456286" y="1515101"/>
            <a:ext cx="6011677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6" rIns="91436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b="1">
                <a:solidFill>
                  <a:prstClr val="white">
                    <a:lumMod val="50000"/>
                  </a:prstClr>
                </a:solidFill>
                <a:ea typeface="ヒラギノ角ゴ Pro W3"/>
                <a:cs typeface="ヒラギノ角ゴ Pro W3"/>
              </a:rPr>
              <a:t>UTGÅNGSLÄGE</a:t>
            </a:r>
            <a:endParaRPr lang="sv-SE" b="1" dirty="0">
              <a:solidFill>
                <a:prstClr val="white">
                  <a:lumMod val="50000"/>
                </a:prst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429187" y="2031744"/>
            <a:ext cx="6050617" cy="1244881"/>
          </a:xfrm>
          <a:prstGeom prst="rect">
            <a:avLst/>
          </a:prstGeom>
          <a:solidFill>
            <a:srgbClr val="0464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grpSp>
        <p:nvGrpSpPr>
          <p:cNvPr id="5" name="Grupp 2"/>
          <p:cNvGrpSpPr/>
          <p:nvPr/>
        </p:nvGrpSpPr>
        <p:grpSpPr>
          <a:xfrm>
            <a:off x="1438461" y="3793295"/>
            <a:ext cx="6254477" cy="1915987"/>
            <a:chOff x="1506074" y="3665013"/>
            <a:chExt cx="6532231" cy="1915987"/>
          </a:xfrm>
        </p:grpSpPr>
        <p:sp>
          <p:nvSpPr>
            <p:cNvPr id="9" name="Text Box 42"/>
            <p:cNvSpPr txBox="1">
              <a:spLocks noChangeArrowheads="1"/>
            </p:cNvSpPr>
            <p:nvPr/>
          </p:nvSpPr>
          <p:spPr bwMode="auto">
            <a:xfrm>
              <a:off x="1535922" y="3665013"/>
              <a:ext cx="6292151" cy="369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6" tIns="45716" rIns="91436" bIns="45716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b="1" dirty="0">
                  <a:solidFill>
                    <a:prstClr val="white">
                      <a:lumMod val="50000"/>
                    </a:prstClr>
                  </a:solidFill>
                  <a:ea typeface="ヒラギノ角ゴ Pro W3"/>
                  <a:cs typeface="ヒラギノ角ゴ Pro W3"/>
                </a:rPr>
                <a:t>MÅLBILD</a:t>
              </a:r>
            </a:p>
          </p:txBody>
        </p:sp>
        <p:sp>
          <p:nvSpPr>
            <p:cNvPr id="10" name="AutoShape 2"/>
            <p:cNvSpPr>
              <a:spLocks/>
            </p:cNvSpPr>
            <p:nvPr/>
          </p:nvSpPr>
          <p:spPr bwMode="auto">
            <a:xfrm>
              <a:off x="1506074" y="3868661"/>
              <a:ext cx="6532231" cy="1712339"/>
            </a:xfrm>
            <a:prstGeom prst="rightArrow">
              <a:avLst>
                <a:gd name="adj1" fmla="val 69639"/>
                <a:gd name="adj2" fmla="val 79415"/>
              </a:avLst>
            </a:prstGeom>
            <a:solidFill>
              <a:srgbClr val="0464C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41300" cap="flat">
                  <a:solidFill>
                    <a:srgbClr val="0464C8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1" name="AutoShape 3"/>
            <p:cNvSpPr>
              <a:spLocks/>
            </p:cNvSpPr>
            <p:nvPr/>
          </p:nvSpPr>
          <p:spPr bwMode="auto">
            <a:xfrm rot="21420000">
              <a:off x="1887531" y="4392946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2" name="AutoShape 4"/>
            <p:cNvSpPr>
              <a:spLocks/>
            </p:cNvSpPr>
            <p:nvPr/>
          </p:nvSpPr>
          <p:spPr bwMode="auto">
            <a:xfrm rot="180000">
              <a:off x="3828734" y="4755618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3" name="AutoShape 5"/>
            <p:cNvSpPr>
              <a:spLocks/>
            </p:cNvSpPr>
            <p:nvPr/>
          </p:nvSpPr>
          <p:spPr bwMode="auto">
            <a:xfrm>
              <a:off x="4532974" y="4544792"/>
              <a:ext cx="536676" cy="236552"/>
            </a:xfrm>
            <a:prstGeom prst="rightArrow">
              <a:avLst>
                <a:gd name="adj1" fmla="val 46083"/>
                <a:gd name="adj2" fmla="val 88519"/>
              </a:avLst>
            </a:pr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42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4" name="AutoShape 6"/>
            <p:cNvSpPr>
              <a:spLocks/>
            </p:cNvSpPr>
            <p:nvPr/>
          </p:nvSpPr>
          <p:spPr bwMode="auto">
            <a:xfrm rot="21420000">
              <a:off x="4761397" y="4847855"/>
              <a:ext cx="536677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21420000">
              <a:off x="5302817" y="4515301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 rot="180000">
              <a:off x="5498834" y="4847855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7" name="AutoShape 9"/>
            <p:cNvSpPr>
              <a:spLocks/>
            </p:cNvSpPr>
            <p:nvPr/>
          </p:nvSpPr>
          <p:spPr bwMode="auto">
            <a:xfrm rot="180000">
              <a:off x="6241012" y="4943856"/>
              <a:ext cx="535886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8" name="AutoShape 10"/>
            <p:cNvSpPr>
              <a:spLocks/>
            </p:cNvSpPr>
            <p:nvPr/>
          </p:nvSpPr>
          <p:spPr bwMode="auto">
            <a:xfrm rot="21420000">
              <a:off x="6791125" y="4603773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19" name="AutoShape 11"/>
            <p:cNvSpPr>
              <a:spLocks/>
            </p:cNvSpPr>
            <p:nvPr/>
          </p:nvSpPr>
          <p:spPr bwMode="auto">
            <a:xfrm rot="21420000">
              <a:off x="6241012" y="4367220"/>
              <a:ext cx="53588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0" name="AutoShape 12"/>
            <p:cNvSpPr>
              <a:spLocks/>
            </p:cNvSpPr>
            <p:nvPr/>
          </p:nvSpPr>
          <p:spPr bwMode="auto">
            <a:xfrm rot="180000">
              <a:off x="5671139" y="4244866"/>
              <a:ext cx="536676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1" name="AutoShape 13"/>
            <p:cNvSpPr>
              <a:spLocks/>
            </p:cNvSpPr>
            <p:nvPr/>
          </p:nvSpPr>
          <p:spPr bwMode="auto">
            <a:xfrm rot="180000">
              <a:off x="4365411" y="4278121"/>
              <a:ext cx="535886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2" name="AutoShape 14"/>
            <p:cNvSpPr>
              <a:spLocks/>
            </p:cNvSpPr>
            <p:nvPr/>
          </p:nvSpPr>
          <p:spPr bwMode="auto">
            <a:xfrm rot="21420000">
              <a:off x="3721241" y="4392946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3" name="AutoShape 15"/>
            <p:cNvSpPr>
              <a:spLocks/>
            </p:cNvSpPr>
            <p:nvPr/>
          </p:nvSpPr>
          <p:spPr bwMode="auto">
            <a:xfrm rot="21420000">
              <a:off x="3091299" y="4896169"/>
              <a:ext cx="536676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4" name="AutoShape 16"/>
            <p:cNvSpPr>
              <a:spLocks/>
            </p:cNvSpPr>
            <p:nvPr/>
          </p:nvSpPr>
          <p:spPr bwMode="auto">
            <a:xfrm rot="180000">
              <a:off x="3152158" y="4559223"/>
              <a:ext cx="536677" cy="2371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5" name="AutoShape 17"/>
            <p:cNvSpPr>
              <a:spLocks/>
            </p:cNvSpPr>
            <p:nvPr/>
          </p:nvSpPr>
          <p:spPr bwMode="auto">
            <a:xfrm rot="180000">
              <a:off x="1850382" y="4847855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6" name="AutoShape 18"/>
            <p:cNvSpPr>
              <a:spLocks/>
            </p:cNvSpPr>
            <p:nvPr/>
          </p:nvSpPr>
          <p:spPr bwMode="auto">
            <a:xfrm rot="180000">
              <a:off x="2615482" y="4359691"/>
              <a:ext cx="536676" cy="2365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-1" y="5824"/>
                  </a:moveTo>
                  <a:lnTo>
                    <a:pt x="10984" y="5823"/>
                  </a:lnTo>
                  <a:lnTo>
                    <a:pt x="10984" y="-1"/>
                  </a:lnTo>
                  <a:lnTo>
                    <a:pt x="21599" y="10798"/>
                  </a:lnTo>
                  <a:lnTo>
                    <a:pt x="10983" y="21599"/>
                  </a:lnTo>
                  <a:lnTo>
                    <a:pt x="10983" y="15775"/>
                  </a:lnTo>
                  <a:lnTo>
                    <a:pt x="-1" y="15777"/>
                  </a:lnTo>
                  <a:close/>
                  <a:moveTo>
                    <a:pt x="-1" y="5824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6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  <p:sp>
          <p:nvSpPr>
            <p:cNvPr id="27" name="AutoShape 19"/>
            <p:cNvSpPr>
              <a:spLocks/>
            </p:cNvSpPr>
            <p:nvPr/>
          </p:nvSpPr>
          <p:spPr bwMode="auto">
            <a:xfrm rot="21420000">
              <a:off x="2475583" y="4677813"/>
              <a:ext cx="536677" cy="2365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823"/>
                  </a:moveTo>
                  <a:lnTo>
                    <a:pt x="10984" y="5825"/>
                  </a:lnTo>
                  <a:lnTo>
                    <a:pt x="10984" y="1"/>
                  </a:lnTo>
                  <a:lnTo>
                    <a:pt x="21600" y="10802"/>
                  </a:lnTo>
                  <a:lnTo>
                    <a:pt x="10985" y="21601"/>
                  </a:lnTo>
                  <a:lnTo>
                    <a:pt x="10985" y="15777"/>
                  </a:lnTo>
                  <a:lnTo>
                    <a:pt x="0" y="15776"/>
                  </a:lnTo>
                  <a:close/>
                  <a:moveTo>
                    <a:pt x="0" y="5823"/>
                  </a:moveTo>
                </a:path>
              </a:pathLst>
            </a:custGeom>
            <a:gradFill rotWithShape="0">
              <a:gsLst>
                <a:gs pos="0">
                  <a:srgbClr val="0464C8"/>
                </a:gs>
                <a:gs pos="100000">
                  <a:srgbClr val="FFFFFF"/>
                </a:gs>
              </a:gsLst>
              <a:lin ang="24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sv-SE">
                <a:solidFill>
                  <a:srgbClr val="575757"/>
                </a:solidFill>
              </a:endParaRPr>
            </a:p>
          </p:txBody>
        </p:sp>
      </p:grpSp>
      <p:sp>
        <p:nvSpPr>
          <p:cNvPr id="28" name="AutoShape 20"/>
          <p:cNvSpPr>
            <a:spLocks/>
          </p:cNvSpPr>
          <p:nvPr/>
        </p:nvSpPr>
        <p:spPr bwMode="auto">
          <a:xfrm rot="4134616">
            <a:off x="2274642" y="2285735"/>
            <a:ext cx="425418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1" y="5824"/>
                </a:moveTo>
                <a:lnTo>
                  <a:pt x="10970" y="5816"/>
                </a:lnTo>
                <a:lnTo>
                  <a:pt x="10972" y="-8"/>
                </a:lnTo>
                <a:lnTo>
                  <a:pt x="21596" y="10784"/>
                </a:lnTo>
                <a:lnTo>
                  <a:pt x="10966" y="21592"/>
                </a:lnTo>
                <a:lnTo>
                  <a:pt x="10968" y="15768"/>
                </a:lnTo>
                <a:lnTo>
                  <a:pt x="-4" y="15777"/>
                </a:lnTo>
                <a:close/>
                <a:moveTo>
                  <a:pt x="-1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45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29" name="AutoShape 21"/>
          <p:cNvSpPr>
            <a:spLocks/>
          </p:cNvSpPr>
          <p:nvPr/>
        </p:nvSpPr>
        <p:spPr bwMode="auto">
          <a:xfrm rot="13225555">
            <a:off x="4053057" y="2707867"/>
            <a:ext cx="494664" cy="237180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-2" y="5824"/>
                </a:moveTo>
                <a:lnTo>
                  <a:pt x="10975" y="5811"/>
                </a:lnTo>
                <a:lnTo>
                  <a:pt x="10977" y="-13"/>
                </a:lnTo>
                <a:lnTo>
                  <a:pt x="21594" y="10774"/>
                </a:lnTo>
                <a:lnTo>
                  <a:pt x="10970" y="21587"/>
                </a:lnTo>
                <a:lnTo>
                  <a:pt x="10972" y="15763"/>
                </a:lnTo>
                <a:lnTo>
                  <a:pt x="-6" y="15776"/>
                </a:lnTo>
                <a:close/>
                <a:moveTo>
                  <a:pt x="-2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8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0" name="AutoShape 22"/>
          <p:cNvSpPr>
            <a:spLocks/>
          </p:cNvSpPr>
          <p:nvPr/>
        </p:nvSpPr>
        <p:spPr bwMode="auto">
          <a:xfrm rot="15109850">
            <a:off x="6683988" y="2784252"/>
            <a:ext cx="426046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1" y="5823"/>
                </a:moveTo>
                <a:lnTo>
                  <a:pt x="10970" y="5816"/>
                </a:lnTo>
                <a:lnTo>
                  <a:pt x="10972" y="-8"/>
                </a:lnTo>
                <a:lnTo>
                  <a:pt x="21597" y="10784"/>
                </a:lnTo>
                <a:lnTo>
                  <a:pt x="10967" y="21592"/>
                </a:lnTo>
                <a:lnTo>
                  <a:pt x="10968" y="15768"/>
                </a:lnTo>
                <a:lnTo>
                  <a:pt x="-3" y="15776"/>
                </a:lnTo>
                <a:close/>
                <a:moveTo>
                  <a:pt x="-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468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1" name="AutoShape 23"/>
          <p:cNvSpPr>
            <a:spLocks/>
          </p:cNvSpPr>
          <p:nvPr/>
        </p:nvSpPr>
        <p:spPr bwMode="auto">
          <a:xfrm rot="4356794">
            <a:off x="4948600" y="2333422"/>
            <a:ext cx="425418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2" y="5823"/>
                </a:moveTo>
                <a:lnTo>
                  <a:pt x="10969" y="5817"/>
                </a:lnTo>
                <a:lnTo>
                  <a:pt x="10971" y="-7"/>
                </a:lnTo>
                <a:lnTo>
                  <a:pt x="21596" y="10786"/>
                </a:lnTo>
                <a:lnTo>
                  <a:pt x="10966" y="21593"/>
                </a:lnTo>
                <a:lnTo>
                  <a:pt x="10967" y="15769"/>
                </a:lnTo>
                <a:lnTo>
                  <a:pt x="-4" y="15776"/>
                </a:lnTo>
                <a:close/>
                <a:moveTo>
                  <a:pt x="-2" y="5823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47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2" name="AutoShape 24"/>
          <p:cNvSpPr>
            <a:spLocks/>
          </p:cNvSpPr>
          <p:nvPr/>
        </p:nvSpPr>
        <p:spPr bwMode="auto">
          <a:xfrm rot="8742361">
            <a:off x="4643298" y="2748652"/>
            <a:ext cx="494664" cy="237180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3"/>
                </a:moveTo>
                <a:lnTo>
                  <a:pt x="10981" y="5836"/>
                </a:lnTo>
                <a:lnTo>
                  <a:pt x="10979" y="12"/>
                </a:lnTo>
                <a:lnTo>
                  <a:pt x="21602" y="10824"/>
                </a:lnTo>
                <a:lnTo>
                  <a:pt x="10987" y="21612"/>
                </a:lnTo>
                <a:lnTo>
                  <a:pt x="10985" y="15788"/>
                </a:lnTo>
                <a:lnTo>
                  <a:pt x="5" y="15776"/>
                </a:lnTo>
                <a:close/>
                <a:moveTo>
                  <a:pt x="2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99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3" name="AutoShape 25"/>
          <p:cNvSpPr>
            <a:spLocks/>
          </p:cNvSpPr>
          <p:nvPr/>
        </p:nvSpPr>
        <p:spPr bwMode="auto">
          <a:xfrm rot="11794062">
            <a:off x="5249591" y="2774378"/>
            <a:ext cx="495394" cy="237180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-1" y="5824"/>
                </a:moveTo>
                <a:lnTo>
                  <a:pt x="10982" y="5817"/>
                </a:lnTo>
                <a:lnTo>
                  <a:pt x="10983" y="-7"/>
                </a:lnTo>
                <a:lnTo>
                  <a:pt x="21597" y="10786"/>
                </a:lnTo>
                <a:lnTo>
                  <a:pt x="10979" y="21593"/>
                </a:lnTo>
                <a:lnTo>
                  <a:pt x="10980" y="15769"/>
                </a:lnTo>
                <a:lnTo>
                  <a:pt x="-3" y="15777"/>
                </a:lnTo>
                <a:close/>
                <a:moveTo>
                  <a:pt x="-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38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4" name="AutoShape 26"/>
          <p:cNvSpPr>
            <a:spLocks/>
          </p:cNvSpPr>
          <p:nvPr/>
        </p:nvSpPr>
        <p:spPr bwMode="auto">
          <a:xfrm rot="9499534">
            <a:off x="5917897" y="2763711"/>
            <a:ext cx="494664" cy="236552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83" y="5833"/>
                </a:lnTo>
                <a:lnTo>
                  <a:pt x="10981" y="9"/>
                </a:lnTo>
                <a:lnTo>
                  <a:pt x="21601" y="10818"/>
                </a:lnTo>
                <a:lnTo>
                  <a:pt x="10987" y="21609"/>
                </a:lnTo>
                <a:lnTo>
                  <a:pt x="10985" y="15785"/>
                </a:lnTo>
                <a:lnTo>
                  <a:pt x="3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0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5" name="AutoShape 27"/>
          <p:cNvSpPr>
            <a:spLocks/>
          </p:cNvSpPr>
          <p:nvPr/>
        </p:nvSpPr>
        <p:spPr bwMode="auto">
          <a:xfrm rot="9559178">
            <a:off x="6490627" y="2386609"/>
            <a:ext cx="494664" cy="236553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4"/>
                </a:moveTo>
                <a:lnTo>
                  <a:pt x="10983" y="5833"/>
                </a:lnTo>
                <a:lnTo>
                  <a:pt x="10982" y="9"/>
                </a:lnTo>
                <a:lnTo>
                  <a:pt x="21601" y="10818"/>
                </a:lnTo>
                <a:lnTo>
                  <a:pt x="10987" y="21609"/>
                </a:lnTo>
                <a:lnTo>
                  <a:pt x="10985" y="15785"/>
                </a:lnTo>
                <a:lnTo>
                  <a:pt x="3" y="15777"/>
                </a:lnTo>
                <a:close/>
                <a:moveTo>
                  <a:pt x="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076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6" name="AutoShape 28"/>
          <p:cNvSpPr>
            <a:spLocks/>
          </p:cNvSpPr>
          <p:nvPr/>
        </p:nvSpPr>
        <p:spPr bwMode="auto">
          <a:xfrm rot="18916765">
            <a:off x="5999611" y="2275547"/>
            <a:ext cx="494664" cy="236552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4"/>
                </a:moveTo>
                <a:lnTo>
                  <a:pt x="10979" y="5837"/>
                </a:lnTo>
                <a:lnTo>
                  <a:pt x="10976" y="13"/>
                </a:lnTo>
                <a:lnTo>
                  <a:pt x="21602" y="10826"/>
                </a:lnTo>
                <a:lnTo>
                  <a:pt x="10984" y="21613"/>
                </a:lnTo>
                <a:lnTo>
                  <a:pt x="10982" y="15789"/>
                </a:lnTo>
                <a:lnTo>
                  <a:pt x="6" y="15776"/>
                </a:lnTo>
                <a:close/>
                <a:moveTo>
                  <a:pt x="2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193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7" name="AutoShape 29"/>
          <p:cNvSpPr>
            <a:spLocks/>
          </p:cNvSpPr>
          <p:nvPr/>
        </p:nvSpPr>
        <p:spPr bwMode="auto">
          <a:xfrm rot="14278380">
            <a:off x="5404961" y="2318728"/>
            <a:ext cx="425418" cy="275057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-2" y="5823"/>
                </a:moveTo>
                <a:lnTo>
                  <a:pt x="10972" y="5812"/>
                </a:lnTo>
                <a:lnTo>
                  <a:pt x="10974" y="-12"/>
                </a:lnTo>
                <a:lnTo>
                  <a:pt x="21595" y="10777"/>
                </a:lnTo>
                <a:lnTo>
                  <a:pt x="10967" y="21588"/>
                </a:lnTo>
                <a:lnTo>
                  <a:pt x="10968" y="15764"/>
                </a:lnTo>
                <a:lnTo>
                  <a:pt x="-5" y="15776"/>
                </a:lnTo>
                <a:close/>
                <a:moveTo>
                  <a:pt x="-2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38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8" name="AutoShape 30"/>
          <p:cNvSpPr>
            <a:spLocks/>
          </p:cNvSpPr>
          <p:nvPr/>
        </p:nvSpPr>
        <p:spPr bwMode="auto">
          <a:xfrm rot="6100280">
            <a:off x="4595791" y="2203851"/>
            <a:ext cx="424791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4"/>
                </a:moveTo>
                <a:lnTo>
                  <a:pt x="10972" y="5829"/>
                </a:lnTo>
                <a:lnTo>
                  <a:pt x="10971" y="5"/>
                </a:lnTo>
                <a:lnTo>
                  <a:pt x="21601" y="10809"/>
                </a:lnTo>
                <a:lnTo>
                  <a:pt x="10974" y="21605"/>
                </a:lnTo>
                <a:lnTo>
                  <a:pt x="10973" y="15781"/>
                </a:lnTo>
                <a:lnTo>
                  <a:pt x="3" y="15777"/>
                </a:lnTo>
                <a:close/>
                <a:moveTo>
                  <a:pt x="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728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39" name="AutoShape 31"/>
          <p:cNvSpPr>
            <a:spLocks/>
          </p:cNvSpPr>
          <p:nvPr/>
        </p:nvSpPr>
        <p:spPr bwMode="auto">
          <a:xfrm rot="10109584">
            <a:off x="3945078" y="2345823"/>
            <a:ext cx="495394" cy="236552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4"/>
                </a:moveTo>
                <a:lnTo>
                  <a:pt x="10985" y="5829"/>
                </a:lnTo>
                <a:lnTo>
                  <a:pt x="10984" y="5"/>
                </a:lnTo>
                <a:lnTo>
                  <a:pt x="21601" y="10810"/>
                </a:lnTo>
                <a:lnTo>
                  <a:pt x="10987" y="21605"/>
                </a:lnTo>
                <a:lnTo>
                  <a:pt x="10986" y="15781"/>
                </a:lnTo>
                <a:lnTo>
                  <a:pt x="3" y="15777"/>
                </a:lnTo>
                <a:close/>
                <a:moveTo>
                  <a:pt x="1" y="5824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13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0" name="AutoShape 32"/>
          <p:cNvSpPr>
            <a:spLocks/>
          </p:cNvSpPr>
          <p:nvPr/>
        </p:nvSpPr>
        <p:spPr bwMode="auto">
          <a:xfrm rot="20033005">
            <a:off x="3384751" y="2841516"/>
            <a:ext cx="495394" cy="236552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2" y="5823"/>
                </a:moveTo>
                <a:lnTo>
                  <a:pt x="10983" y="5834"/>
                </a:lnTo>
                <a:lnTo>
                  <a:pt x="10981" y="10"/>
                </a:lnTo>
                <a:lnTo>
                  <a:pt x="21602" y="10820"/>
                </a:lnTo>
                <a:lnTo>
                  <a:pt x="10988" y="21610"/>
                </a:lnTo>
                <a:lnTo>
                  <a:pt x="10986" y="15786"/>
                </a:lnTo>
                <a:lnTo>
                  <a:pt x="5" y="15776"/>
                </a:lnTo>
                <a:close/>
                <a:moveTo>
                  <a:pt x="2" y="5823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20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1" name="AutoShape 33"/>
          <p:cNvSpPr>
            <a:spLocks/>
          </p:cNvSpPr>
          <p:nvPr/>
        </p:nvSpPr>
        <p:spPr bwMode="auto">
          <a:xfrm rot="5876001">
            <a:off x="3342437" y="2329656"/>
            <a:ext cx="425418" cy="275786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71" y="5827"/>
                </a:lnTo>
                <a:lnTo>
                  <a:pt x="10971" y="3"/>
                </a:lnTo>
                <a:lnTo>
                  <a:pt x="21601" y="10806"/>
                </a:lnTo>
                <a:lnTo>
                  <a:pt x="10973" y="21603"/>
                </a:lnTo>
                <a:lnTo>
                  <a:pt x="10972" y="15779"/>
                </a:lnTo>
                <a:lnTo>
                  <a:pt x="2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170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2" name="AutoShape 34"/>
          <p:cNvSpPr>
            <a:spLocks/>
          </p:cNvSpPr>
          <p:nvPr/>
        </p:nvSpPr>
        <p:spPr bwMode="auto">
          <a:xfrm rot="18598504">
            <a:off x="2187178" y="2773584"/>
            <a:ext cx="426045" cy="275786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4"/>
                </a:moveTo>
                <a:lnTo>
                  <a:pt x="10977" y="5837"/>
                </a:lnTo>
                <a:lnTo>
                  <a:pt x="10975" y="13"/>
                </a:lnTo>
                <a:lnTo>
                  <a:pt x="21602" y="10825"/>
                </a:lnTo>
                <a:lnTo>
                  <a:pt x="10983" y="21613"/>
                </a:lnTo>
                <a:lnTo>
                  <a:pt x="10981" y="15789"/>
                </a:lnTo>
                <a:lnTo>
                  <a:pt x="6" y="15777"/>
                </a:lnTo>
                <a:close/>
                <a:moveTo>
                  <a:pt x="2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1896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3" name="AutoShape 35"/>
          <p:cNvSpPr>
            <a:spLocks/>
          </p:cNvSpPr>
          <p:nvPr/>
        </p:nvSpPr>
        <p:spPr bwMode="auto">
          <a:xfrm rot="10247426">
            <a:off x="2859114" y="2305038"/>
            <a:ext cx="495394" cy="236553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85" y="5828"/>
                </a:lnTo>
                <a:lnTo>
                  <a:pt x="10984" y="4"/>
                </a:lnTo>
                <a:lnTo>
                  <a:pt x="21601" y="10808"/>
                </a:lnTo>
                <a:lnTo>
                  <a:pt x="10987" y="21604"/>
                </a:lnTo>
                <a:lnTo>
                  <a:pt x="10986" y="15780"/>
                </a:lnTo>
                <a:lnTo>
                  <a:pt x="2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14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4" name="AutoShape 36"/>
          <p:cNvSpPr>
            <a:spLocks/>
          </p:cNvSpPr>
          <p:nvPr/>
        </p:nvSpPr>
        <p:spPr bwMode="auto">
          <a:xfrm rot="3437422">
            <a:off x="2850706" y="2603543"/>
            <a:ext cx="426046" cy="275786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-3" y="5824"/>
                </a:moveTo>
                <a:lnTo>
                  <a:pt x="10971" y="5813"/>
                </a:lnTo>
                <a:lnTo>
                  <a:pt x="10973" y="-11"/>
                </a:lnTo>
                <a:lnTo>
                  <a:pt x="21594" y="10778"/>
                </a:lnTo>
                <a:lnTo>
                  <a:pt x="10966" y="21589"/>
                </a:lnTo>
                <a:lnTo>
                  <a:pt x="10968" y="15765"/>
                </a:lnTo>
                <a:lnTo>
                  <a:pt x="-6" y="15777"/>
                </a:lnTo>
                <a:close/>
                <a:moveTo>
                  <a:pt x="-3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384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5" name="AutoShape 34"/>
          <p:cNvSpPr>
            <a:spLocks/>
          </p:cNvSpPr>
          <p:nvPr/>
        </p:nvSpPr>
        <p:spPr bwMode="auto">
          <a:xfrm rot="18598504">
            <a:off x="1681694" y="2805215"/>
            <a:ext cx="426045" cy="275786"/>
          </a:xfrm>
          <a:custGeom>
            <a:avLst/>
            <a:gdLst/>
            <a:ahLst/>
            <a:cxnLst/>
            <a:rect l="0" t="0" r="r" b="b"/>
            <a:pathLst>
              <a:path w="21598" h="21600">
                <a:moveTo>
                  <a:pt x="2" y="5824"/>
                </a:moveTo>
                <a:lnTo>
                  <a:pt x="10977" y="5837"/>
                </a:lnTo>
                <a:lnTo>
                  <a:pt x="10975" y="13"/>
                </a:lnTo>
                <a:lnTo>
                  <a:pt x="21602" y="10825"/>
                </a:lnTo>
                <a:lnTo>
                  <a:pt x="10983" y="21613"/>
                </a:lnTo>
                <a:lnTo>
                  <a:pt x="10981" y="15789"/>
                </a:lnTo>
                <a:lnTo>
                  <a:pt x="6" y="15777"/>
                </a:lnTo>
                <a:close/>
                <a:moveTo>
                  <a:pt x="2" y="5824"/>
                </a:moveTo>
              </a:path>
            </a:pathLst>
          </a:custGeom>
          <a:gradFill rotWithShape="0">
            <a:gsLst>
              <a:gs pos="0">
                <a:srgbClr val="0464C8"/>
              </a:gs>
              <a:gs pos="100000">
                <a:srgbClr val="FFFFFF"/>
              </a:gs>
            </a:gsLst>
            <a:lin ang="1896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  <p:sp>
        <p:nvSpPr>
          <p:cNvPr id="46" name="AutoShape 35"/>
          <p:cNvSpPr>
            <a:spLocks/>
          </p:cNvSpPr>
          <p:nvPr/>
        </p:nvSpPr>
        <p:spPr bwMode="auto">
          <a:xfrm rot="10247426">
            <a:off x="1716603" y="2319416"/>
            <a:ext cx="495394" cy="236553"/>
          </a:xfrm>
          <a:custGeom>
            <a:avLst/>
            <a:gdLst/>
            <a:ahLst/>
            <a:cxnLst/>
            <a:rect l="0" t="0" r="r" b="b"/>
            <a:pathLst>
              <a:path w="21599" h="21600">
                <a:moveTo>
                  <a:pt x="1" y="5823"/>
                </a:moveTo>
                <a:lnTo>
                  <a:pt x="10985" y="5828"/>
                </a:lnTo>
                <a:lnTo>
                  <a:pt x="10984" y="4"/>
                </a:lnTo>
                <a:lnTo>
                  <a:pt x="21601" y="10808"/>
                </a:lnTo>
                <a:lnTo>
                  <a:pt x="10987" y="21604"/>
                </a:lnTo>
                <a:lnTo>
                  <a:pt x="10986" y="15780"/>
                </a:lnTo>
                <a:lnTo>
                  <a:pt x="2" y="15776"/>
                </a:lnTo>
                <a:close/>
                <a:moveTo>
                  <a:pt x="1" y="5823"/>
                </a:move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464C8"/>
              </a:gs>
            </a:gsLst>
            <a:lin ang="2142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sv-SE">
              <a:solidFill>
                <a:srgbClr val="575757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0338" y="2947135"/>
            <a:ext cx="5486252" cy="985563"/>
          </a:xfrm>
        </p:spPr>
        <p:txBody>
          <a:bodyPr/>
          <a:lstStyle/>
          <a:p>
            <a:r>
              <a:rPr lang="sv-SE" sz="480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</a:rPr>
              <a:t>Service och digitalisering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Stadens digitala utveckling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Uppdrag från kommunstyrelsen att ta fram strategi och plan för digitalisering.</a:t>
            </a:r>
          </a:p>
          <a:p>
            <a:pPr lvl="1"/>
            <a:r>
              <a:rPr lang="sv-SE" dirty="0"/>
              <a:t>Program för e-samhälle</a:t>
            </a:r>
            <a:r>
              <a:rPr lang="sv-SE" kern="0" spc="50" dirty="0">
                <a:latin typeface="Arial" pitchFamily="34" charset="0"/>
                <a:cs typeface="Arial" pitchFamily="34" charset="0"/>
              </a:rPr>
              <a:t> 2015-2020. Beslutad i kommunfullmäktige 2014-09-04.</a:t>
            </a:r>
          </a:p>
          <a:p>
            <a:pPr lvl="1"/>
            <a:r>
              <a:rPr lang="sv-SE" kern="0" spc="50" dirty="0">
                <a:latin typeface="Arial" pitchFamily="34" charset="0"/>
                <a:cs typeface="Arial" pitchFamily="34" charset="0"/>
              </a:rPr>
              <a:t>Handlingsplaner för åren 2015-2016 är framtagna.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Målsättning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dirty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latshållare för bild 9" descr="iPad_kurs4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/>
          <a:srcRect l="3689" r="3689"/>
          <a:stretch>
            <a:fillRect/>
          </a:stretch>
        </p:blipFill>
        <p:spPr>
          <a:xfrm>
            <a:off x="6084888" y="1368425"/>
            <a:ext cx="3059112" cy="4822825"/>
          </a:xfrm>
          <a:prstGeom prst="rect">
            <a:avLst/>
          </a:prstGeom>
        </p:spPr>
      </p:pic>
      <p:sp>
        <p:nvSpPr>
          <p:cNvPr id="9" name="Platshållare för innehåll 2"/>
          <p:cNvSpPr txBox="1">
            <a:spLocks/>
          </p:cNvSpPr>
          <p:nvPr/>
        </p:nvSpPr>
        <p:spPr>
          <a:xfrm>
            <a:off x="130625" y="1805039"/>
            <a:ext cx="5498279" cy="3645768"/>
          </a:xfrm>
          <a:prstGeom prst="rect">
            <a:avLst/>
          </a:prstGeom>
        </p:spPr>
        <p:txBody>
          <a:bodyPr/>
          <a:lstStyle/>
          <a:p>
            <a:pPr marL="180000" indent="-180000">
              <a:buFont typeface="Arial"/>
              <a:buNone/>
              <a:defRPr/>
            </a:pPr>
            <a:r>
              <a:rPr lang="sv-SE" sz="2800" dirty="0">
                <a:solidFill>
                  <a:srgbClr val="747474">
                    <a:lumMod val="50000"/>
                  </a:srgbClr>
                </a:solidFill>
                <a:cs typeface="Arial"/>
              </a:rPr>
              <a:t>	</a:t>
            </a:r>
          </a:p>
          <a:p>
            <a:pPr marL="180000" indent="-180000">
              <a:buFont typeface="Arial"/>
              <a:buNone/>
              <a:defRPr/>
            </a:pPr>
            <a:r>
              <a:rPr lang="sv-SE" sz="3600" dirty="0">
                <a:solidFill>
                  <a:srgbClr val="747474">
                    <a:lumMod val="50000"/>
                  </a:srgbClr>
                </a:solidFill>
                <a:cs typeface="Arial"/>
              </a:rPr>
              <a:t>”</a:t>
            </a:r>
            <a:r>
              <a:rPr lang="sv-SE" sz="2400" dirty="0">
                <a:solidFill>
                  <a:srgbClr val="747474">
                    <a:lumMod val="50000"/>
                  </a:srgbClr>
                </a:solidFill>
                <a:cs typeface="Arial"/>
              </a:rPr>
              <a:t>Den digitala servicen ska vara så enkel, öppen och effektiv att den är det naturliga förstahandsvalet”</a:t>
            </a:r>
          </a:p>
          <a:p>
            <a:pPr marL="180000" indent="-180000">
              <a:buFont typeface="Arial"/>
              <a:buNone/>
              <a:defRPr/>
            </a:pPr>
            <a:endParaRPr lang="sv-SE" sz="24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buFont typeface="Arial"/>
              <a:buNone/>
              <a:defRPr/>
            </a:pPr>
            <a:r>
              <a:rPr lang="sv-SE" sz="2400" dirty="0">
                <a:solidFill>
                  <a:srgbClr val="747474">
                    <a:lumMod val="50000"/>
                  </a:srgbClr>
                </a:solidFill>
                <a:cs typeface="Arial"/>
              </a:rPr>
              <a:t>	</a:t>
            </a:r>
          </a:p>
          <a:p>
            <a:pPr marL="180000" indent="-180000">
              <a:buFont typeface="Arial"/>
              <a:buNone/>
              <a:defRPr/>
            </a:pPr>
            <a:r>
              <a:rPr lang="sv-SE" sz="2400" dirty="0">
                <a:solidFill>
                  <a:srgbClr val="747474">
                    <a:lumMod val="50000"/>
                  </a:srgbClr>
                </a:solidFill>
                <a:cs typeface="Arial"/>
              </a:rPr>
              <a:t>	</a:t>
            </a:r>
            <a:r>
              <a:rPr lang="sv-SE" dirty="0">
                <a:solidFill>
                  <a:srgbClr val="747474">
                    <a:lumMod val="50000"/>
                  </a:srgbClr>
                </a:solidFill>
                <a:cs typeface="Arial"/>
              </a:rPr>
              <a:t>Digital service – utvecklad service med stöd av IT</a:t>
            </a:r>
          </a:p>
          <a:p>
            <a:pPr marL="180000" indent="-180000">
              <a:buFont typeface="Arial"/>
              <a:buNone/>
              <a:defRPr/>
            </a:pPr>
            <a:endParaRPr lang="sv-SE" sz="36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buFont typeface="Arial"/>
              <a:buNone/>
              <a:defRPr/>
            </a:pPr>
            <a:endParaRPr lang="sv-SE" sz="36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buFont typeface="Arial"/>
              <a:buNone/>
              <a:defRPr/>
            </a:pPr>
            <a:r>
              <a:rPr lang="sv-SE" sz="1400" dirty="0">
                <a:solidFill>
                  <a:srgbClr val="747474">
                    <a:lumMod val="50000"/>
                  </a:srgbClr>
                </a:solidFill>
                <a:cs typeface="Arial"/>
              </a:rPr>
              <a:t> Program för Göteborg Stads väg till e-samhället (2014) </a:t>
            </a:r>
          </a:p>
          <a:p>
            <a:pPr marL="180000" indent="-180000">
              <a:buFont typeface="Arial"/>
              <a:buNone/>
              <a:defRPr/>
            </a:pPr>
            <a:endParaRPr lang="sv-SE" sz="28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180000" indent="-180000">
              <a:buFont typeface="Arial"/>
              <a:buNone/>
              <a:defRPr/>
            </a:pPr>
            <a:endParaRPr lang="sv-SE" sz="28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35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Program för e-samhälle 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4192" y="1628800"/>
          <a:ext cx="900000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331617" y="1854679"/>
            <a:ext cx="4513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defRPr/>
            </a:pPr>
            <a:r>
              <a:rPr lang="sv-SE" sz="1600" b="1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Syfte med e-samhälle: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 enklare vardag för boende, besökare</a:t>
            </a:r>
            <a:b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  och företag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 öppnare förvaltning som stödjer </a:t>
            </a:r>
            <a:b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  innovation och delaktighet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 högre effektivitet och kvalitet i  </a:t>
            </a:r>
            <a:b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sv-SE" sz="1600" dirty="0">
                <a:solidFill>
                  <a:srgbClr val="747474">
                    <a:lumMod val="50000"/>
                  </a:srgbClr>
                </a:solidFill>
                <a:cs typeface="Arial" panose="020B0604020202020204" pitchFamily="34" charset="0"/>
              </a:rPr>
              <a:t>  verksamheten</a:t>
            </a:r>
          </a:p>
          <a:p>
            <a:pPr>
              <a:buFontTx/>
              <a:buChar char="-"/>
            </a:pPr>
            <a:endParaRPr lang="sv-SE" sz="1600" dirty="0">
              <a:solidFill>
                <a:srgbClr val="747474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80000" indent="-180000">
              <a:buFont typeface="Arial" pitchFamily="34" charset="0"/>
              <a:buChar char="•"/>
              <a:defRPr/>
            </a:pPr>
            <a:endParaRPr lang="sv-SE" sz="16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sv-SE" dirty="0"/>
              <a:t/>
            </a:r>
            <a:br>
              <a:rPr lang="sv-SE" dirty="0"/>
            </a:br>
            <a:r>
              <a:rPr lang="sv-SE" dirty="0"/>
              <a:t>Handlingsplaner med åtgärder inom tio områden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7538" y="1175658"/>
            <a:ext cx="7352755" cy="47382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80000" indent="-180000">
              <a:buFont typeface="Arial" pitchFamily="34" charset="0"/>
              <a:buChar char="•"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  <a:p>
            <a:pPr marL="637200" lvl="1" indent="-180000">
              <a:buFont typeface="Arial" pitchFamily="34" charset="0"/>
              <a:buChar char="•"/>
              <a:defRPr/>
            </a:pPr>
            <a:endParaRPr lang="sv-SE" sz="2000" dirty="0">
              <a:solidFill>
                <a:srgbClr val="747474">
                  <a:lumMod val="50000"/>
                </a:srgbClr>
              </a:solidFill>
              <a:cs typeface="Arial"/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1522383" y="2096958"/>
            <a:ext cx="6480720" cy="374441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2400" b="1" dirty="0">
              <a:solidFill>
                <a:srgbClr val="747474"/>
              </a:solidFill>
              <a:latin typeface="Times" pitchFamily="18" charset="0"/>
            </a:endParaRPr>
          </a:p>
        </p:txBody>
      </p:sp>
      <p:grpSp>
        <p:nvGrpSpPr>
          <p:cNvPr id="5" name="Grupp 31"/>
          <p:cNvGrpSpPr/>
          <p:nvPr/>
        </p:nvGrpSpPr>
        <p:grpSpPr>
          <a:xfrm>
            <a:off x="1738407" y="2403573"/>
            <a:ext cx="6048672" cy="3096345"/>
            <a:chOff x="-383109" y="2827409"/>
            <a:chExt cx="3592002" cy="2904025"/>
          </a:xfrm>
        </p:grpSpPr>
        <p:sp>
          <p:nvSpPr>
            <p:cNvPr id="10" name="Rectangle 5"/>
            <p:cNvSpPr/>
            <p:nvPr/>
          </p:nvSpPr>
          <p:spPr bwMode="auto">
            <a:xfrm rot="5400000">
              <a:off x="2129461" y="2419752"/>
              <a:ext cx="379955" cy="1778908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prstClr val="white"/>
                  </a:solidFill>
                  <a:cs typeface="Calibri" pitchFamily="34" charset="0"/>
                </a:rPr>
                <a:t>Demokrati och delaktighet</a:t>
              </a:r>
            </a:p>
          </p:txBody>
        </p:sp>
        <p:sp>
          <p:nvSpPr>
            <p:cNvPr id="11" name="Rectangle 6"/>
            <p:cNvSpPr/>
            <p:nvPr/>
          </p:nvSpPr>
          <p:spPr bwMode="auto">
            <a:xfrm rot="5400000">
              <a:off x="316367" y="3297297"/>
              <a:ext cx="379955" cy="1778908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prstClr val="white"/>
                  </a:solidFill>
                  <a:cs typeface="Calibri" pitchFamily="34" charset="0"/>
                </a:rPr>
                <a:t>Kultur och fritid</a:t>
              </a:r>
            </a:p>
          </p:txBody>
        </p:sp>
        <p:sp>
          <p:nvSpPr>
            <p:cNvPr id="12" name="Rectangle 7"/>
            <p:cNvSpPr/>
            <p:nvPr/>
          </p:nvSpPr>
          <p:spPr bwMode="auto">
            <a:xfrm rot="5400000">
              <a:off x="2129461" y="2851800"/>
              <a:ext cx="379955" cy="1778908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prstClr val="white"/>
                  </a:solidFill>
                  <a:cs typeface="Calibri" pitchFamily="34" charset="0"/>
                </a:rPr>
                <a:t>Näringsliv och arbete</a:t>
              </a:r>
            </a:p>
          </p:txBody>
        </p:sp>
        <p:sp>
          <p:nvSpPr>
            <p:cNvPr id="13" name="Rectangle 8"/>
            <p:cNvSpPr/>
            <p:nvPr/>
          </p:nvSpPr>
          <p:spPr bwMode="auto">
            <a:xfrm rot="5400000">
              <a:off x="2128551" y="3294987"/>
              <a:ext cx="379955" cy="1778908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prstClr val="white"/>
                  </a:solidFill>
                  <a:cs typeface="Calibri" pitchFamily="34" charset="0"/>
                </a:rPr>
                <a:t>Samhällsbyggnad, trafik och miljö</a:t>
              </a:r>
            </a:p>
          </p:txBody>
        </p:sp>
        <p:sp>
          <p:nvSpPr>
            <p:cNvPr id="14" name="Rectangle 9"/>
            <p:cNvSpPr/>
            <p:nvPr/>
          </p:nvSpPr>
          <p:spPr bwMode="auto">
            <a:xfrm rot="5400000">
              <a:off x="316367" y="2851802"/>
              <a:ext cx="379955" cy="1778908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prstClr val="white"/>
                  </a:solidFill>
                  <a:cs typeface="Calibri" pitchFamily="34" charset="0"/>
                </a:rPr>
                <a:t>Utbildning</a:t>
              </a:r>
            </a:p>
          </p:txBody>
        </p:sp>
        <p:sp>
          <p:nvSpPr>
            <p:cNvPr id="15" name="Rectangle 3"/>
            <p:cNvSpPr/>
            <p:nvPr/>
          </p:nvSpPr>
          <p:spPr bwMode="auto">
            <a:xfrm rot="5400000">
              <a:off x="316367" y="2419752"/>
              <a:ext cx="379955" cy="1778908"/>
            </a:xfrm>
            <a:prstGeom prst="rect">
              <a:avLst/>
            </a:prstGeom>
            <a:solidFill>
              <a:srgbClr val="009E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prstClr val="white"/>
                  </a:solidFill>
                  <a:cs typeface="Calibri" pitchFamily="34" charset="0"/>
                </a:rPr>
                <a:t>Vård och omsorg</a:t>
              </a:r>
            </a:p>
          </p:txBody>
        </p:sp>
        <p:sp>
          <p:nvSpPr>
            <p:cNvPr id="16" name="Rectangle 21"/>
            <p:cNvSpPr/>
            <p:nvPr/>
          </p:nvSpPr>
          <p:spPr bwMode="auto">
            <a:xfrm>
              <a:off x="1450230" y="5351478"/>
              <a:ext cx="1758663" cy="379956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srgbClr val="000000"/>
                  </a:solidFill>
                  <a:cs typeface="Calibri" pitchFamily="34" charset="0"/>
                </a:rPr>
                <a:t>Infrastruktur, informationssäkerhet</a:t>
              </a:r>
            </a:p>
          </p:txBody>
        </p:sp>
        <p:sp>
          <p:nvSpPr>
            <p:cNvPr id="17" name="Rectangle 20"/>
            <p:cNvSpPr/>
            <p:nvPr/>
          </p:nvSpPr>
          <p:spPr bwMode="auto">
            <a:xfrm>
              <a:off x="1450230" y="4919430"/>
              <a:ext cx="1758663" cy="379956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srgbClr val="000000"/>
                  </a:solidFill>
                  <a:cs typeface="Calibri" pitchFamily="34" charset="0"/>
                </a:rPr>
                <a:t>Informationsstruktur, begrepp</a:t>
              </a:r>
            </a:p>
          </p:txBody>
        </p:sp>
        <p:sp>
          <p:nvSpPr>
            <p:cNvPr id="18" name="Rectangle 19"/>
            <p:cNvSpPr/>
            <p:nvPr/>
          </p:nvSpPr>
          <p:spPr bwMode="auto">
            <a:xfrm>
              <a:off x="-383109" y="5351476"/>
              <a:ext cx="1801425" cy="379956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srgbClr val="000000"/>
                  </a:solidFill>
                  <a:cs typeface="Calibri" pitchFamily="34" charset="0"/>
                </a:rPr>
                <a:t>Lagar och regelverk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-383109" y="4919428"/>
              <a:ext cx="1801425" cy="379956"/>
            </a:xfrm>
            <a:prstGeom prst="rect">
              <a:avLst/>
            </a:prstGeom>
            <a:solidFill>
              <a:schemeClr val="accent5">
                <a:lumMod val="75000"/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200" b="1" dirty="0">
                  <a:solidFill>
                    <a:srgbClr val="000000"/>
                  </a:solidFill>
                  <a:cs typeface="Calibri" pitchFamily="34" charset="0"/>
                </a:rPr>
                <a:t>Ledning, samordning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41460" y="2827409"/>
              <a:ext cx="1027337" cy="288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rgbClr val="000000"/>
                  </a:solidFill>
                </a:rPr>
                <a:t>Programområden </a:t>
              </a:r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770534" y="4644008"/>
              <a:ext cx="1497596" cy="288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b="1" dirty="0">
                  <a:solidFill>
                    <a:srgbClr val="000000"/>
                  </a:solidFill>
                </a:rPr>
                <a:t>Strategiska insatsområden </a:t>
              </a:r>
            </a:p>
          </p:txBody>
        </p:sp>
      </p:grpSp>
      <p:sp>
        <p:nvSpPr>
          <p:cNvPr id="22" name="Ellips 21"/>
          <p:cNvSpPr/>
          <p:nvPr/>
        </p:nvSpPr>
        <p:spPr>
          <a:xfrm>
            <a:off x="2244444" y="2655343"/>
            <a:ext cx="2101932" cy="935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23" name="Rak 22"/>
          <p:cNvCxnSpPr>
            <a:stCxn id="22" idx="2"/>
          </p:cNvCxnSpPr>
          <p:nvPr/>
        </p:nvCxnSpPr>
        <p:spPr>
          <a:xfrm flipH="1" flipV="1">
            <a:off x="1128163" y="3116003"/>
            <a:ext cx="1116281" cy="71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83125" y="2722175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0000"/>
                </a:solidFill>
              </a:rPr>
              <a:t>Av KF prioriterade områden.</a:t>
            </a:r>
          </a:p>
        </p:txBody>
      </p:sp>
      <p:sp>
        <p:nvSpPr>
          <p:cNvPr id="25" name="Rektangel 24"/>
          <p:cNvSpPr/>
          <p:nvPr/>
        </p:nvSpPr>
        <p:spPr>
          <a:xfrm>
            <a:off x="55441" y="4595210"/>
            <a:ext cx="1514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000000"/>
                </a:solidFill>
              </a:rPr>
              <a:t>Skapar förutsättningar för digital välfärd och service.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Handlingsplanerna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29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 dirty="0"/>
              <a:t>Tio arbetsgrupper med representation från olika verksamheter har kartlagt aktiviteter och tagit fram förslagen som ingår i handlingsplanen.</a:t>
            </a:r>
          </a:p>
          <a:p>
            <a:r>
              <a:rPr lang="sv-SE" sz="1800" dirty="0"/>
              <a:t>Strategiska och operativa ställningstaganden. </a:t>
            </a:r>
          </a:p>
          <a:p>
            <a:r>
              <a:rPr lang="sv-SE" sz="1800" dirty="0"/>
              <a:t>Tillsammans med de föreslagna aktiviteterna ger handlingsplanen en sammanhållande bild av vad som görs och behöver.</a:t>
            </a:r>
          </a:p>
          <a:p>
            <a:r>
              <a:rPr lang="sv-SE" sz="1800" dirty="0"/>
              <a:t>Stort förändringsarbete.</a:t>
            </a:r>
          </a:p>
          <a:p>
            <a:r>
              <a:rPr lang="sv-SE" sz="1800" dirty="0"/>
              <a:t>Från IT styrt till styrt av behov hos boende, besökare och företag.</a:t>
            </a:r>
          </a:p>
          <a:p>
            <a:r>
              <a:rPr lang="sv-SE" sz="1800" dirty="0"/>
              <a:t>Långsiktigt arbete att nå målbilden. 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Strategisk kommunikation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Kommunikation som verktyg för att leda och samordna staden</a:t>
            </a:r>
          </a:p>
          <a:p>
            <a:r>
              <a:rPr lang="sv-SE" dirty="0"/>
              <a:t>Ökad måluppfyllelse</a:t>
            </a:r>
          </a:p>
          <a:p>
            <a:r>
              <a:rPr lang="sv-SE" dirty="0"/>
              <a:t>Gemensamt arbetssätt</a:t>
            </a:r>
          </a:p>
          <a:p>
            <a:r>
              <a:rPr lang="sv-SE" dirty="0"/>
              <a:t>Berätta vad vi gör för boende, besökare och näringsliv</a:t>
            </a:r>
          </a:p>
          <a:p>
            <a:r>
              <a:rPr lang="sv-SE" dirty="0"/>
              <a:t>Vårt eget budskap</a:t>
            </a:r>
          </a:p>
          <a:p>
            <a:r>
              <a:rPr lang="sv-SE" dirty="0"/>
              <a:t>Vad har vi startat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Helhetsgrepp kring utvecklingen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30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4192" y="1628800"/>
          <a:ext cx="9000000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 6"/>
          <p:cNvSpPr/>
          <p:nvPr/>
        </p:nvSpPr>
        <p:spPr bwMode="auto">
          <a:xfrm>
            <a:off x="3495928" y="3284984"/>
            <a:ext cx="2088232" cy="108012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Förvaltningar och bolag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indent="0"/>
            <a: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KONTAKT:</a:t>
            </a:r>
            <a:b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Kommunikation</a:t>
            </a:r>
            <a:b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Stadsledningskontoret</a:t>
            </a:r>
            <a:b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Helena Mehner, kommunikationsdirektör</a:t>
            </a:r>
            <a:br>
              <a:rPr lang="sv-SE" sz="2000" kern="0" spc="50" dirty="0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</a:br>
            <a:r>
              <a:rPr lang="sv-SE" sz="2000" kern="0" spc="50" dirty="0" err="1"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ea typeface="+mj-ea"/>
              </a:rPr>
              <a:t>helena.mehner@stadshuset.goteborg.se</a:t>
            </a:r>
            <a:endParaRPr lang="sv-SE" sz="2000" kern="0" spc="50" dirty="0"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Grundprinciper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Öppenhet och tillgänglighet</a:t>
            </a:r>
          </a:p>
          <a:p>
            <a:r>
              <a:rPr lang="sv-SE" dirty="0"/>
              <a:t>Kommunikation är en förutsättning för ökad måluppfyllelse och delaktighet</a:t>
            </a:r>
          </a:p>
          <a:p>
            <a:r>
              <a:rPr lang="sv-SE" dirty="0"/>
              <a:t>Strategisk kommunikation synliggör vad stadens verksamheter gör och levererar</a:t>
            </a:r>
          </a:p>
          <a:p>
            <a:r>
              <a:rPr lang="sv-SE" dirty="0"/>
              <a:t>Information och kommunikation är en grundförutsättning för att göteborgarna ska kunna tillvarata sina demokratiska rättigheter</a:t>
            </a:r>
          </a:p>
          <a:p>
            <a:r>
              <a:rPr lang="sv-SE" dirty="0"/>
              <a:t>Det är ni som valda företrädare för medborgarna som bestämmer verksamhetsinriktning och fattar beslut</a:t>
            </a:r>
          </a:p>
          <a:p>
            <a:r>
              <a:rPr lang="sv-SE" dirty="0"/>
              <a:t>Det är er uppgift att formulera åsikter och driva opinion i olika frågor – tjänstemännen står för fakta</a:t>
            </a:r>
          </a:p>
          <a:p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24667" y="2405247"/>
            <a:ext cx="6079065" cy="985563"/>
          </a:xfrm>
        </p:spPr>
        <p:txBody>
          <a:bodyPr/>
          <a:lstStyle/>
          <a:p>
            <a:r>
              <a:rPr lang="sv-SE" sz="4800" dirty="0"/>
              <a:t>Informationspolicy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2659244" y="3563637"/>
            <a:ext cx="5815892" cy="307777"/>
          </a:xfrm>
        </p:spPr>
        <p:txBody>
          <a:bodyPr/>
          <a:lstStyle/>
          <a:p>
            <a:r>
              <a:rPr lang="sv-SE" dirty="0"/>
              <a:t>Antogs av KF 2002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ger möjlighet att påverka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74496" y="2220673"/>
            <a:ext cx="8228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Information och kommunikation är en grundförutsättning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för att Göteborgs Stad ska kunna </a:t>
            </a:r>
            <a:r>
              <a:rPr lang="sv-SE" sz="2000" dirty="0">
                <a:solidFill>
                  <a:srgbClr val="0070C0"/>
                </a:solidFill>
              </a:rPr>
              <a:t>utveckla och förstärka demokratin</a:t>
            </a:r>
            <a:r>
              <a:rPr lang="sv-SE" sz="2000" b="1" dirty="0">
                <a:solidFill>
                  <a:srgbClr val="0070C0"/>
                </a:solidFill>
              </a:rPr>
              <a:t> </a:t>
            </a:r>
          </a:p>
          <a:p>
            <a:r>
              <a:rPr lang="sv-SE" sz="2000" dirty="0">
                <a:solidFill>
                  <a:srgbClr val="000000"/>
                </a:solidFill>
              </a:rPr>
              <a:t>och för att göteborgarna ska kunna tillvarata sina </a:t>
            </a:r>
          </a:p>
          <a:p>
            <a:r>
              <a:rPr lang="sv-SE" sz="2000" dirty="0">
                <a:solidFill>
                  <a:srgbClr val="0070C0"/>
                </a:solidFill>
              </a:rPr>
              <a:t>demokratiska rättigheter</a:t>
            </a:r>
            <a:r>
              <a:rPr lang="sv-SE" sz="2000" dirty="0">
                <a:solidFill>
                  <a:srgbClr val="000000"/>
                </a:solidFill>
              </a:rPr>
              <a:t>.</a:t>
            </a:r>
            <a:r>
              <a:rPr lang="sv-SE" sz="2000" b="1" dirty="0">
                <a:solidFill>
                  <a:srgbClr val="575757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en förutsättning för kommunikation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74496" y="2220673"/>
            <a:ext cx="822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Information är nödvändig för att göteborgarna och andra ska kunna </a:t>
            </a:r>
            <a:r>
              <a:rPr lang="sv-SE" sz="2000" dirty="0">
                <a:solidFill>
                  <a:srgbClr val="0070C0"/>
                </a:solidFill>
              </a:rPr>
              <a:t>bruka, påverka och utveckla kommunens verksamhet</a:t>
            </a:r>
            <a:r>
              <a:rPr lang="sv-SE" sz="2000" dirty="0">
                <a:solidFill>
                  <a:srgbClr val="000000"/>
                </a:solidFill>
              </a:rPr>
              <a:t>. </a:t>
            </a:r>
          </a:p>
          <a:p>
            <a:endParaRPr lang="sv-SE" sz="2000" dirty="0">
              <a:solidFill>
                <a:srgbClr val="000000"/>
              </a:solidFill>
            </a:endParaRPr>
          </a:p>
          <a:p>
            <a:r>
              <a:rPr lang="sv-SE" sz="2000" dirty="0">
                <a:solidFill>
                  <a:srgbClr val="000000"/>
                </a:solidFill>
              </a:rPr>
              <a:t>Kommunen måste i alla aktiviteter som syftar till att skapa kommunikation </a:t>
            </a:r>
            <a:r>
              <a:rPr lang="sv-SE" sz="2000" dirty="0">
                <a:solidFill>
                  <a:srgbClr val="0070C0"/>
                </a:solidFill>
              </a:rPr>
              <a:t>utgå från mottagarnas situation, kunskaper och attityder.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5742666" y="4160950"/>
            <a:ext cx="2863453" cy="1390650"/>
          </a:xfrm>
          <a:prstGeom prst="wedgeRoundRectCallout">
            <a:avLst>
              <a:gd name="adj1" fmla="val -43778"/>
              <a:gd name="adj2" fmla="val 72278"/>
              <a:gd name="adj3" fmla="val 16667"/>
            </a:avLst>
          </a:prstGeom>
          <a:noFill/>
          <a:ln w="19050">
            <a:solidFill>
              <a:srgbClr val="F2D040"/>
            </a:solidFill>
            <a:miter lim="800000"/>
            <a:headEnd/>
            <a:tailEnd/>
          </a:ln>
        </p:spPr>
        <p:txBody>
          <a:bodyPr anchor="ctr"/>
          <a:lstStyle/>
          <a:p>
            <a:pPr marL="182563" indent="-182563" eaLnBrk="0" hangingPunct="0">
              <a:buClr>
                <a:srgbClr val="1B78CC"/>
              </a:buClr>
              <a:buFont typeface="Wingdings" pitchFamily="2" charset="2"/>
              <a:buNone/>
            </a:pPr>
            <a:endParaRPr lang="sv-SE" sz="1400" dirty="0">
              <a:solidFill>
                <a:srgbClr val="575757"/>
              </a:solidFill>
              <a:latin typeface="Trebuchet MS" pitchFamily="34" charset="0"/>
            </a:endParaRPr>
          </a:p>
          <a:p>
            <a:pPr marL="182563" indent="-182563" eaLnBrk="0" hangingPunct="0">
              <a:buClr>
                <a:srgbClr val="1B78CC"/>
              </a:buClr>
              <a:buFont typeface="Wingdings" pitchFamily="2" charset="2"/>
              <a:buChar char="§"/>
            </a:pPr>
            <a:r>
              <a:rPr lang="sv-SE" sz="1600" dirty="0">
                <a:solidFill>
                  <a:srgbClr val="000000"/>
                </a:solidFill>
                <a:latin typeface="Trebuchet MS" pitchFamily="34" charset="0"/>
              </a:rPr>
              <a:t>Hur ger vi</a:t>
            </a:r>
          </a:p>
          <a:p>
            <a:pPr marL="182563" indent="-182563" eaLnBrk="0" hangingPunct="0">
              <a:buClr>
                <a:srgbClr val="1B78CC"/>
              </a:buClr>
              <a:buFont typeface="Wingdings" pitchFamily="2" charset="2"/>
              <a:buNone/>
            </a:pPr>
            <a:r>
              <a:rPr lang="sv-SE" sz="1600" dirty="0">
                <a:solidFill>
                  <a:srgbClr val="000000"/>
                </a:solidFill>
                <a:latin typeface="Trebuchet MS" pitchFamily="34" charset="0"/>
              </a:rPr>
              <a:t>	göteborgarna möjlighet att påverka frågor innan beslut?</a:t>
            </a:r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en informationspolicy?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74496" y="2220673"/>
            <a:ext cx="8228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Kommunen har enligt lag </a:t>
            </a:r>
            <a:r>
              <a:rPr lang="sv-SE" sz="2000" dirty="0">
                <a:solidFill>
                  <a:srgbClr val="0070C0"/>
                </a:solidFill>
              </a:rPr>
              <a:t>skyldighet att tillhandahålla information </a:t>
            </a:r>
            <a:r>
              <a:rPr lang="sv-SE" sz="2000" dirty="0">
                <a:solidFill>
                  <a:srgbClr val="000000"/>
                </a:solidFill>
              </a:rPr>
              <a:t>men Göteborgs Stad vill göra betydligt mer än så. Informationen ska kännetecknas av </a:t>
            </a:r>
            <a:r>
              <a:rPr lang="sv-SE" sz="2000" dirty="0">
                <a:solidFill>
                  <a:srgbClr val="0070C0"/>
                </a:solidFill>
              </a:rPr>
              <a:t>öppenhet och ett aktivt förhållningssätt.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strategisk fråga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>
                <a:solidFill>
                  <a:prstClr val="white"/>
                </a:solidFill>
              </a:rPr>
              <a:pPr/>
              <a:t>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74496" y="2220673"/>
            <a:ext cx="822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</a:rPr>
              <a:t>Inom Göteborgs Stad är </a:t>
            </a:r>
            <a:r>
              <a:rPr lang="sv-SE" sz="2000" dirty="0">
                <a:solidFill>
                  <a:srgbClr val="0070C0"/>
                </a:solidFill>
              </a:rPr>
              <a:t>information en prioriterad uppgift, </a:t>
            </a:r>
            <a:r>
              <a:rPr lang="sv-SE" sz="2000" dirty="0">
                <a:solidFill>
                  <a:srgbClr val="000000"/>
                </a:solidFill>
              </a:rPr>
              <a:t>vilket innebär att såväl anställda som politiker alltid ska beakta informationsaspekten i sitt arbete.</a:t>
            </a:r>
          </a:p>
          <a:p>
            <a:endParaRPr lang="sv-SE" sz="2000" dirty="0">
              <a:solidFill>
                <a:srgbClr val="000000"/>
              </a:solidFill>
            </a:endParaRPr>
          </a:p>
          <a:p>
            <a:r>
              <a:rPr lang="sv-SE" sz="2000" dirty="0">
                <a:solidFill>
                  <a:srgbClr val="000000"/>
                </a:solidFill>
              </a:rPr>
              <a:t>Informationsarbete inom Göteborgs Stad betraktas som en kvalificerad </a:t>
            </a:r>
            <a:r>
              <a:rPr lang="sv-SE" sz="2000" dirty="0">
                <a:solidFill>
                  <a:srgbClr val="0070C0"/>
                </a:solidFill>
              </a:rPr>
              <a:t>strategisk fråga på ledningsnivå.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-Stad-Mall_SE_PPT ny grafisk profil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GBGstad-lila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GBGstad-prickar">
  <a:themeElements>
    <a:clrScheme name="GöteborgsStad1">
      <a:dk1>
        <a:srgbClr val="747474"/>
      </a:dk1>
      <a:lt1>
        <a:sysClr val="window" lastClr="FFFFFF"/>
      </a:lt1>
      <a:dk2>
        <a:srgbClr val="747474"/>
      </a:dk2>
      <a:lt2>
        <a:srgbClr val="FFFFFF"/>
      </a:lt2>
      <a:accent1>
        <a:srgbClr val="C3C300"/>
      </a:accent1>
      <a:accent2>
        <a:srgbClr val="F18700"/>
      </a:accent2>
      <a:accent3>
        <a:srgbClr val="89BEAE"/>
      </a:accent3>
      <a:accent4>
        <a:srgbClr val="5EA0C3"/>
      </a:accent4>
      <a:accent5>
        <a:srgbClr val="DE0069"/>
      </a:accent5>
      <a:accent6>
        <a:srgbClr val="FFD032"/>
      </a:accent6>
      <a:hlink>
        <a:srgbClr val="0070C0"/>
      </a:hlink>
      <a:folHlink>
        <a:srgbClr val="A6004E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 ny grafisk profil</Template>
  <TotalTime>3131</TotalTime>
  <Words>1307</Words>
  <Application>Microsoft Office PowerPoint</Application>
  <PresentationFormat>Bildspel på skärmen (4:3)</PresentationFormat>
  <Paragraphs>283</Paragraphs>
  <Slides>31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31</vt:i4>
      </vt:variant>
    </vt:vector>
  </HeadingPairs>
  <TitlesOfParts>
    <vt:vector size="43" baseType="lpstr">
      <vt:lpstr>GBG-Stad-Mall_SE_PPT ny grafisk profil</vt:lpstr>
      <vt:lpstr>GBGstad-grön</vt:lpstr>
      <vt:lpstr>GBGstad-röd</vt:lpstr>
      <vt:lpstr>GBGstad-prickar</vt:lpstr>
      <vt:lpstr>GBGstad-turkos</vt:lpstr>
      <vt:lpstr>GBGstad-lila</vt:lpstr>
      <vt:lpstr>GBGstad-avslut</vt:lpstr>
      <vt:lpstr>1_GBGstad-prickar</vt:lpstr>
      <vt:lpstr>1_GBGstad-röd</vt:lpstr>
      <vt:lpstr>1_GBGstad-grön</vt:lpstr>
      <vt:lpstr>1_GBGstad-lila</vt:lpstr>
      <vt:lpstr>1_GBGstad-avslut</vt:lpstr>
      <vt:lpstr>Strategisk kommunikation</vt:lpstr>
      <vt:lpstr>Agenda</vt:lpstr>
      <vt:lpstr>Strategisk kommunikation</vt:lpstr>
      <vt:lpstr>Grundprinciper</vt:lpstr>
      <vt:lpstr>Informationspolicy</vt:lpstr>
      <vt:lpstr>Information ger möjlighet att påverka</vt:lpstr>
      <vt:lpstr>Information en förutsättning för kommunikation</vt:lpstr>
      <vt:lpstr>Varför en informationspolicy?</vt:lpstr>
      <vt:lpstr>En strategisk fråga</vt:lpstr>
      <vt:lpstr>Extern kommunikation bygger på intern kommunikation</vt:lpstr>
      <vt:lpstr>Ansvar och roller</vt:lpstr>
      <vt:lpstr>Media och kommunen</vt:lpstr>
      <vt:lpstr>Göteborgs Stads kommunikations-strategi</vt:lpstr>
      <vt:lpstr>Göteborgs Stads kommunikationsstrategi</vt:lpstr>
      <vt:lpstr>Samordnad kommunikation</vt:lpstr>
      <vt:lpstr>Aktiveringsprocess</vt:lpstr>
      <vt:lpstr>Varför en gemensam kommunikationsstrategi?</vt:lpstr>
      <vt:lpstr>Innehåll - budskap</vt:lpstr>
      <vt:lpstr>Nya grafiska riktlinjer/grafisk profil</vt:lpstr>
      <vt:lpstr>Viktigaste förändringarna</vt:lpstr>
      <vt:lpstr>Baspaket med mallar</vt:lpstr>
      <vt:lpstr>Riktlinjer för skyltar, vepor &amp; mässor</vt:lpstr>
      <vt:lpstr>Steg för steg…</vt:lpstr>
      <vt:lpstr>Service och digitalisering</vt:lpstr>
      <vt:lpstr>Stadens digitala utveckling</vt:lpstr>
      <vt:lpstr>Målsättning </vt:lpstr>
      <vt:lpstr>Program för e-samhälle  </vt:lpstr>
      <vt:lpstr> Handlingsplaner med åtgärder inom tio områden </vt:lpstr>
      <vt:lpstr>Handlingsplanerna</vt:lpstr>
      <vt:lpstr>Helhetsgrepp kring utvecklingen</vt:lpstr>
      <vt:lpstr>Bild 31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ingjac0408</dc:creator>
  <cp:lastModifiedBy>ingjac0408</cp:lastModifiedBy>
  <cp:revision>454</cp:revision>
  <cp:lastPrinted>2014-06-25T13:57:34Z</cp:lastPrinted>
  <dcterms:created xsi:type="dcterms:W3CDTF">2015-01-29T09:15:05Z</dcterms:created>
  <dcterms:modified xsi:type="dcterms:W3CDTF">2015-04-27T07:15:37Z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457FD719142080CEC1257E1900288630</vt:lpwstr>
  </property>
  <property fmtid="{D5CDD505-2E9C-101B-9397-08002B2CF9AE}" pid="6" name="SW_DocHWND">
    <vt:r8>199180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